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62" r:id="rId4"/>
    <p:sldId id="276" r:id="rId5"/>
    <p:sldId id="277" r:id="rId6"/>
    <p:sldId id="278" r:id="rId7"/>
    <p:sldId id="274" r:id="rId8"/>
    <p:sldId id="267" r:id="rId9"/>
    <p:sldId id="268" r:id="rId10"/>
    <p:sldId id="260" r:id="rId11"/>
    <p:sldId id="281" r:id="rId12"/>
    <p:sldId id="259" r:id="rId13"/>
    <p:sldId id="273" r:id="rId14"/>
    <p:sldId id="264" r:id="rId15"/>
    <p:sldId id="275" r:id="rId16"/>
    <p:sldId id="258" r:id="rId17"/>
    <p:sldId id="272" r:id="rId18"/>
    <p:sldId id="265" r:id="rId19"/>
    <p:sldId id="279" r:id="rId20"/>
    <p:sldId id="266" r:id="rId21"/>
    <p:sldId id="269" r:id="rId22"/>
    <p:sldId id="261" r:id="rId23"/>
    <p:sldId id="263" r:id="rId24"/>
    <p:sldId id="270" r:id="rId25"/>
    <p:sldId id="280" r:id="rId26"/>
    <p:sldId id="271" r:id="rId27"/>
    <p:sldId id="282" r:id="rId2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6" d="100"/>
          <a:sy n="106" d="100"/>
        </p:scale>
        <p:origin x="-112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9" name="Sottotitolo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Titolo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it-IT" smtClean="0"/>
              <a:t>Fare clic per modificare lo stile del titolo</a:t>
            </a:r>
            <a:endParaRPr kumimoji="0" lang="en-US"/>
          </a:p>
        </p:txBody>
      </p:sp>
      <p:cxnSp>
        <p:nvCxnSpPr>
          <p:cNvPr id="8" name="Connettore 1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Connettore 1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e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Segnaposto data 14"/>
          <p:cNvSpPr>
            <a:spLocks noGrp="1"/>
          </p:cNvSpPr>
          <p:nvPr>
            <p:ph type="dt" sz="half" idx="10"/>
          </p:nvPr>
        </p:nvSpPr>
        <p:spPr/>
        <p:txBody>
          <a:bodyPr/>
          <a:lstStyle/>
          <a:p>
            <a:fld id="{4336DF15-EC34-4228-B08E-C2ADA62723DD}" type="datetimeFigureOut">
              <a:rPr lang="it-IT" smtClean="0"/>
              <a:pPr/>
              <a:t>02/05/2020</a:t>
            </a:fld>
            <a:endParaRPr lang="it-IT"/>
          </a:p>
        </p:txBody>
      </p:sp>
      <p:sp>
        <p:nvSpPr>
          <p:cNvPr id="16" name="Segnaposto numero diapositiva 15"/>
          <p:cNvSpPr>
            <a:spLocks noGrp="1"/>
          </p:cNvSpPr>
          <p:nvPr>
            <p:ph type="sldNum" sz="quarter" idx="11"/>
          </p:nvPr>
        </p:nvSpPr>
        <p:spPr/>
        <p:txBody>
          <a:bodyPr/>
          <a:lstStyle/>
          <a:p>
            <a:fld id="{2E76A7DA-74E9-41D8-AC99-A309F33D78CA}" type="slidenum">
              <a:rPr lang="it-IT" smtClean="0"/>
              <a:pPr/>
              <a:t>‹N›</a:t>
            </a:fld>
            <a:endParaRPr lang="it-IT"/>
          </a:p>
        </p:txBody>
      </p:sp>
      <p:sp>
        <p:nvSpPr>
          <p:cNvPr id="17" name="Segnaposto piè di pagina 16"/>
          <p:cNvSpPr>
            <a:spLocks noGrp="1"/>
          </p:cNvSpPr>
          <p:nvPr>
            <p:ph type="ftr" sz="quarter" idx="12"/>
          </p:nvPr>
        </p:nvSpPr>
        <p:spPr/>
        <p:txBody>
          <a:bodyPr/>
          <a:lstStyle/>
          <a:p>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4336DF15-EC34-4228-B08E-C2ADA62723DD}" type="datetimeFigureOut">
              <a:rPr lang="it-IT" smtClean="0"/>
              <a:pPr/>
              <a:t>02/05/2020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E76A7DA-74E9-41D8-AC99-A309F33D78C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4336DF15-EC34-4228-B08E-C2ADA62723DD}" type="datetimeFigureOut">
              <a:rPr lang="it-IT" smtClean="0"/>
              <a:pPr/>
              <a:t>02/05/2020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E76A7DA-74E9-41D8-AC99-A309F33D78C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9" name="Segnaposto contenuto 8"/>
          <p:cNvSpPr>
            <a:spLocks noGrp="1"/>
          </p:cNvSpPr>
          <p:nvPr>
            <p:ph idx="1"/>
          </p:nvPr>
        </p:nvSpPr>
        <p:spPr>
          <a:xfrm>
            <a:off x="457200" y="1524000"/>
            <a:ext cx="8229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4" name="Segnaposto data 13"/>
          <p:cNvSpPr>
            <a:spLocks noGrp="1"/>
          </p:cNvSpPr>
          <p:nvPr>
            <p:ph type="dt" sz="half" idx="14"/>
          </p:nvPr>
        </p:nvSpPr>
        <p:spPr/>
        <p:txBody>
          <a:bodyPr/>
          <a:lstStyle/>
          <a:p>
            <a:fld id="{4336DF15-EC34-4228-B08E-C2ADA62723DD}" type="datetimeFigureOut">
              <a:rPr lang="it-IT" smtClean="0"/>
              <a:pPr/>
              <a:t>02/05/2020</a:t>
            </a:fld>
            <a:endParaRPr lang="it-IT"/>
          </a:p>
        </p:txBody>
      </p:sp>
      <p:sp>
        <p:nvSpPr>
          <p:cNvPr id="15" name="Segnaposto numero diapositiva 14"/>
          <p:cNvSpPr>
            <a:spLocks noGrp="1"/>
          </p:cNvSpPr>
          <p:nvPr>
            <p:ph type="sldNum" sz="quarter" idx="15"/>
          </p:nvPr>
        </p:nvSpPr>
        <p:spPr/>
        <p:txBody>
          <a:bodyPr/>
          <a:lstStyle>
            <a:lvl1pPr algn="ctr">
              <a:defRPr/>
            </a:lvl1pPr>
          </a:lstStyle>
          <a:p>
            <a:fld id="{2E76A7DA-74E9-41D8-AC99-A309F33D78CA}" type="slidenum">
              <a:rPr lang="it-IT" smtClean="0"/>
              <a:pPr/>
              <a:t>‹N›</a:t>
            </a:fld>
            <a:endParaRPr lang="it-IT"/>
          </a:p>
        </p:txBody>
      </p:sp>
      <p:sp>
        <p:nvSpPr>
          <p:cNvPr id="16" name="Segnaposto piè di pagina 15"/>
          <p:cNvSpPr>
            <a:spLocks noGrp="1"/>
          </p:cNvSpPr>
          <p:nvPr>
            <p:ph type="ftr" sz="quarter" idx="16"/>
          </p:nvPr>
        </p:nvSpPr>
        <p:spPr/>
        <p:txBody>
          <a:bodyPr/>
          <a:lstStyle/>
          <a:p>
            <a:endParaRPr lang="it-IT"/>
          </a:p>
        </p:txBody>
      </p:sp>
      <p:sp>
        <p:nvSpPr>
          <p:cNvPr id="17" name="Titolo 16"/>
          <p:cNvSpPr>
            <a:spLocks noGrp="1"/>
          </p:cNvSpPr>
          <p:nvPr>
            <p:ph type="title"/>
          </p:nvPr>
        </p:nvSpPr>
        <p:spPr/>
        <p:txBody>
          <a:bodyPr rtlCol="0" anchor="b" anchorCtr="0"/>
          <a:lstStyle/>
          <a:p>
            <a:r>
              <a:rPr kumimoji="0" lang="it-IT" smtClean="0"/>
              <a:t>Fare clic per modificare lo stile del titolo</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4" name="Segnaposto data 3"/>
          <p:cNvSpPr>
            <a:spLocks noGrp="1"/>
          </p:cNvSpPr>
          <p:nvPr>
            <p:ph type="dt" sz="half" idx="10"/>
          </p:nvPr>
        </p:nvSpPr>
        <p:spPr/>
        <p:txBody>
          <a:bodyPr/>
          <a:lstStyle/>
          <a:p>
            <a:fld id="{4336DF15-EC34-4228-B08E-C2ADA62723DD}" type="datetimeFigureOut">
              <a:rPr lang="it-IT" smtClean="0"/>
              <a:pPr/>
              <a:t>02/05/2020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E76A7DA-74E9-41D8-AC99-A309F33D78CA}" type="slidenum">
              <a:rPr lang="it-IT" smtClean="0"/>
              <a:pPr/>
              <a:t>‹N›</a:t>
            </a:fld>
            <a:endParaRPr lang="it-IT"/>
          </a:p>
        </p:txBody>
      </p:sp>
      <p:sp>
        <p:nvSpPr>
          <p:cNvPr id="2" name="Titolo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cxnSp>
        <p:nvCxnSpPr>
          <p:cNvPr id="7" name="Connettore 1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5" name="Segnaposto data 4"/>
          <p:cNvSpPr>
            <a:spLocks noGrp="1"/>
          </p:cNvSpPr>
          <p:nvPr>
            <p:ph type="dt" sz="half" idx="10"/>
          </p:nvPr>
        </p:nvSpPr>
        <p:spPr/>
        <p:txBody>
          <a:bodyPr/>
          <a:lstStyle/>
          <a:p>
            <a:fld id="{4336DF15-EC34-4228-B08E-C2ADA62723DD}" type="datetimeFigureOut">
              <a:rPr lang="it-IT" smtClean="0"/>
              <a:pPr/>
              <a:t>02/05/2020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E76A7DA-74E9-41D8-AC99-A309F33D78CA}" type="slidenum">
              <a:rPr lang="it-IT" smtClean="0"/>
              <a:pPr/>
              <a:t>‹N›</a:t>
            </a:fld>
            <a:endParaRPr lang="it-IT"/>
          </a:p>
        </p:txBody>
      </p:sp>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11" name="Segnaposto contenuto 10"/>
          <p:cNvSpPr>
            <a:spLocks noGrp="1"/>
          </p:cNvSpPr>
          <p:nvPr>
            <p:ph sz="half" idx="1"/>
          </p:nvPr>
        </p:nvSpPr>
        <p:spPr>
          <a:xfrm>
            <a:off x="457200" y="1524000"/>
            <a:ext cx="4059936"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half" idx="2"/>
          </p:nvPr>
        </p:nvSpPr>
        <p:spPr>
          <a:xfrm>
            <a:off x="4648200" y="1524000"/>
            <a:ext cx="4059936"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9" name="Segnaposto numero diapositiva 8"/>
          <p:cNvSpPr>
            <a:spLocks noGrp="1"/>
          </p:cNvSpPr>
          <p:nvPr>
            <p:ph type="sldNum" sz="quarter" idx="12"/>
          </p:nvPr>
        </p:nvSpPr>
        <p:spPr/>
        <p:txBody>
          <a:bodyPr/>
          <a:lstStyle/>
          <a:p>
            <a:fld id="{2E76A7DA-74E9-41D8-AC99-A309F33D78CA}" type="slidenum">
              <a:rPr lang="it-IT" smtClean="0"/>
              <a:pPr/>
              <a:t>‹N›</a:t>
            </a:fld>
            <a:endParaRPr lang="it-IT"/>
          </a:p>
        </p:txBody>
      </p:sp>
      <p:sp>
        <p:nvSpPr>
          <p:cNvPr id="8" name="Segnaposto piè di pagina 7"/>
          <p:cNvSpPr>
            <a:spLocks noGrp="1"/>
          </p:cNvSpPr>
          <p:nvPr>
            <p:ph type="ftr" sz="quarter" idx="11"/>
          </p:nvPr>
        </p:nvSpPr>
        <p:spPr/>
        <p:txBody>
          <a:bodyPr/>
          <a:lstStyle/>
          <a:p>
            <a:endParaRPr lang="it-IT"/>
          </a:p>
        </p:txBody>
      </p:sp>
      <p:sp>
        <p:nvSpPr>
          <p:cNvPr id="7" name="Segnaposto data 6"/>
          <p:cNvSpPr>
            <a:spLocks noGrp="1"/>
          </p:cNvSpPr>
          <p:nvPr>
            <p:ph type="dt" sz="half" idx="10"/>
          </p:nvPr>
        </p:nvSpPr>
        <p:spPr/>
        <p:txBody>
          <a:bodyPr/>
          <a:lstStyle/>
          <a:p>
            <a:fld id="{4336DF15-EC34-4228-B08E-C2ADA62723DD}" type="datetimeFigureOut">
              <a:rPr lang="it-IT" smtClean="0"/>
              <a:pPr/>
              <a:t>02/05/2020</a:t>
            </a:fld>
            <a:endParaRPr lang="it-IT"/>
          </a:p>
        </p:txBody>
      </p:sp>
      <p:sp>
        <p:nvSpPr>
          <p:cNvPr id="3" name="Segnaposto testo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32" name="Segnaposto contenuto 31"/>
          <p:cNvSpPr>
            <a:spLocks noGrp="1"/>
          </p:cNvSpPr>
          <p:nvPr>
            <p:ph sz="half" idx="2"/>
          </p:nvPr>
        </p:nvSpPr>
        <p:spPr>
          <a:xfrm>
            <a:off x="457200" y="2201896"/>
            <a:ext cx="4038600" cy="391363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34" name="Segnaposto contenuto 33"/>
          <p:cNvSpPr>
            <a:spLocks noGrp="1"/>
          </p:cNvSpPr>
          <p:nvPr>
            <p:ph sz="quarter" idx="4"/>
          </p:nvPr>
        </p:nvSpPr>
        <p:spPr>
          <a:xfrm>
            <a:off x="4649788" y="2201896"/>
            <a:ext cx="4038600" cy="391363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 name="Titolo 1"/>
          <p:cNvSpPr>
            <a:spLocks noGrp="1"/>
          </p:cNvSpPr>
          <p:nvPr>
            <p:ph type="title"/>
          </p:nvPr>
        </p:nvSpPr>
        <p:spPr>
          <a:xfrm>
            <a:off x="457200" y="155448"/>
            <a:ext cx="8229600" cy="1143000"/>
          </a:xfrm>
        </p:spPr>
        <p:txBody>
          <a:bodyPr anchor="b" anchorCtr="0"/>
          <a:lstStyle>
            <a:lvl1pPr>
              <a:defRPr/>
            </a:lvl1pPr>
          </a:lstStyle>
          <a:p>
            <a:r>
              <a:rPr kumimoji="0" lang="it-IT" smtClean="0"/>
              <a:t>Fare clic per modificare lo stile del titolo</a:t>
            </a:r>
            <a:endParaRPr kumimoji="0" lang="en-US"/>
          </a:p>
        </p:txBody>
      </p:sp>
      <p:sp>
        <p:nvSpPr>
          <p:cNvPr id="12" name="Segnaposto testo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cxnSp>
        <p:nvCxnSpPr>
          <p:cNvPr id="10" name="Connettore 1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Connettore 1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fld id="{4336DF15-EC34-4228-B08E-C2ADA62723DD}" type="datetimeFigureOut">
              <a:rPr lang="it-IT" smtClean="0"/>
              <a:pPr/>
              <a:t>02/05/2020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E76A7DA-74E9-41D8-AC99-A309F33D78CA}" type="slidenum">
              <a:rPr lang="it-IT" smtClean="0"/>
              <a:pPr/>
              <a:t>‹N›</a:t>
            </a:fld>
            <a:endParaRPr lang="it-IT"/>
          </a:p>
        </p:txBody>
      </p:sp>
      <p:sp>
        <p:nvSpPr>
          <p:cNvPr id="2" name="Titolo 1"/>
          <p:cNvSpPr>
            <a:spLocks noGrp="1"/>
          </p:cNvSpPr>
          <p:nvPr>
            <p:ph type="title"/>
          </p:nvPr>
        </p:nvSpPr>
        <p:spPr/>
        <p:txBody>
          <a:bodyPr/>
          <a:lstStyle/>
          <a:p>
            <a:r>
              <a:rPr kumimoji="0" lang="it-IT" smtClean="0"/>
              <a:t>Fare clic per modificare lo stile del titolo</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336DF15-EC34-4228-B08E-C2ADA62723DD}" type="datetimeFigureOut">
              <a:rPr lang="it-IT" smtClean="0"/>
              <a:pPr/>
              <a:t>02/05/2020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E76A7DA-74E9-41D8-AC99-A309F33D78C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9" name="Segnaposto contenuto 28"/>
          <p:cNvSpPr>
            <a:spLocks noGrp="1"/>
          </p:cNvSpPr>
          <p:nvPr>
            <p:ph sz="quarter" idx="1"/>
          </p:nvPr>
        </p:nvSpPr>
        <p:spPr>
          <a:xfrm>
            <a:off x="457200" y="457200"/>
            <a:ext cx="6248400" cy="5715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3" name="Segnaposto testo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31" name="Titolo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it-IT" smtClean="0"/>
              <a:t>Fare clic per modificare lo stile del titolo</a:t>
            </a:r>
            <a:endParaRPr kumimoji="0" lang="en-US"/>
          </a:p>
        </p:txBody>
      </p:sp>
      <p:sp>
        <p:nvSpPr>
          <p:cNvPr id="8" name="Segnaposto data 7"/>
          <p:cNvSpPr>
            <a:spLocks noGrp="1"/>
          </p:cNvSpPr>
          <p:nvPr>
            <p:ph type="dt" sz="half" idx="14"/>
          </p:nvPr>
        </p:nvSpPr>
        <p:spPr/>
        <p:txBody>
          <a:bodyPr/>
          <a:lstStyle/>
          <a:p>
            <a:fld id="{4336DF15-EC34-4228-B08E-C2ADA62723DD}" type="datetimeFigureOut">
              <a:rPr lang="it-IT" smtClean="0"/>
              <a:pPr/>
              <a:t>02/05/2020</a:t>
            </a:fld>
            <a:endParaRPr lang="it-IT"/>
          </a:p>
        </p:txBody>
      </p:sp>
      <p:sp>
        <p:nvSpPr>
          <p:cNvPr id="9" name="Segnaposto numero diapositiva 8"/>
          <p:cNvSpPr>
            <a:spLocks noGrp="1"/>
          </p:cNvSpPr>
          <p:nvPr>
            <p:ph type="sldNum" sz="quarter" idx="15"/>
          </p:nvPr>
        </p:nvSpPr>
        <p:spPr/>
        <p:txBody>
          <a:bodyPr/>
          <a:lstStyle/>
          <a:p>
            <a:fld id="{2E76A7DA-74E9-41D8-AC99-A309F33D78CA}" type="slidenum">
              <a:rPr lang="it-IT" smtClean="0"/>
              <a:pPr/>
              <a:t>‹N›</a:t>
            </a:fld>
            <a:endParaRPr lang="it-IT"/>
          </a:p>
        </p:txBody>
      </p:sp>
      <p:sp>
        <p:nvSpPr>
          <p:cNvPr id="10" name="Segnaposto piè di pagina 9"/>
          <p:cNvSpPr>
            <a:spLocks noGrp="1"/>
          </p:cNvSpPr>
          <p:nvPr>
            <p:ph type="ftr" sz="quarter" idx="16"/>
          </p:nvPr>
        </p:nvSpPr>
        <p:spPr/>
        <p:txBody>
          <a:bodyPr/>
          <a:lstStyle/>
          <a:p>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it-IT" smtClean="0"/>
              <a:t>Fare clic sull'icona per inserire un'immagine</a:t>
            </a:r>
            <a:endParaRPr kumimoji="0" lang="en-US"/>
          </a:p>
        </p:txBody>
      </p:sp>
      <p:sp>
        <p:nvSpPr>
          <p:cNvPr id="4" name="Segnaposto testo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8" name="Segnaposto data 7"/>
          <p:cNvSpPr>
            <a:spLocks noGrp="1"/>
          </p:cNvSpPr>
          <p:nvPr>
            <p:ph type="dt" sz="half" idx="10"/>
          </p:nvPr>
        </p:nvSpPr>
        <p:spPr/>
        <p:txBody>
          <a:bodyPr/>
          <a:lstStyle/>
          <a:p>
            <a:fld id="{4336DF15-EC34-4228-B08E-C2ADA62723DD}" type="datetimeFigureOut">
              <a:rPr lang="it-IT" smtClean="0"/>
              <a:pPr/>
              <a:t>02/05/2020</a:t>
            </a:fld>
            <a:endParaRPr lang="it-IT"/>
          </a:p>
        </p:txBody>
      </p:sp>
      <p:sp>
        <p:nvSpPr>
          <p:cNvPr id="9" name="Segnaposto numero diapositiva 8"/>
          <p:cNvSpPr>
            <a:spLocks noGrp="1"/>
          </p:cNvSpPr>
          <p:nvPr>
            <p:ph type="sldNum" sz="quarter" idx="11"/>
          </p:nvPr>
        </p:nvSpPr>
        <p:spPr/>
        <p:txBody>
          <a:bodyPr/>
          <a:lstStyle/>
          <a:p>
            <a:fld id="{2E76A7DA-74E9-41D8-AC99-A309F33D78CA}" type="slidenum">
              <a:rPr lang="it-IT" smtClean="0"/>
              <a:pPr/>
              <a:t>‹N›</a:t>
            </a:fld>
            <a:endParaRPr lang="it-IT"/>
          </a:p>
        </p:txBody>
      </p:sp>
      <p:sp>
        <p:nvSpPr>
          <p:cNvPr id="10" name="Segnaposto piè di pagina 9"/>
          <p:cNvSpPr>
            <a:spLocks noGrp="1"/>
          </p:cNvSpPr>
          <p:nvPr>
            <p:ph type="ftr" sz="quarter" idx="12"/>
          </p:nvPr>
        </p:nvSpPr>
        <p:spPr/>
        <p:txBody>
          <a:bodyPr/>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Segnaposto testo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24" name="Segnaposto data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4336DF15-EC34-4228-B08E-C2ADA62723DD}" type="datetimeFigureOut">
              <a:rPr lang="it-IT" smtClean="0"/>
              <a:pPr/>
              <a:t>02/05/2020</a:t>
            </a:fld>
            <a:endParaRPr lang="it-IT"/>
          </a:p>
        </p:txBody>
      </p:sp>
      <p:sp>
        <p:nvSpPr>
          <p:cNvPr id="10" name="Segnaposto piè di pagina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it-IT"/>
          </a:p>
        </p:txBody>
      </p:sp>
      <p:sp>
        <p:nvSpPr>
          <p:cNvPr id="22" name="Segnaposto numero diapositiva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2E76A7DA-74E9-41D8-AC99-A309F33D78CA}" type="slidenum">
              <a:rPr lang="it-IT" smtClean="0"/>
              <a:pPr/>
              <a:t>‹N›</a:t>
            </a:fld>
            <a:endParaRPr lang="it-IT"/>
          </a:p>
        </p:txBody>
      </p:sp>
      <p:sp>
        <p:nvSpPr>
          <p:cNvPr id="5" name="Segnaposto titolo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it-IT" smtClean="0"/>
              <a:t>Fare clic per modificare lo stile del titolo</a:t>
            </a:r>
            <a:endParaRPr kumimoji="0" lang="en-US"/>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371600" y="4143380"/>
            <a:ext cx="6400800" cy="1495420"/>
          </a:xfrm>
        </p:spPr>
        <p:txBody>
          <a:bodyPr>
            <a:normAutofit/>
          </a:bodyPr>
          <a:lstStyle/>
          <a:p>
            <a:r>
              <a:rPr lang="it-IT" sz="4800" dirty="0" smtClean="0">
                <a:solidFill>
                  <a:srgbClr val="FF0000"/>
                </a:solidFill>
              </a:rPr>
              <a:t>Classe 3 E </a:t>
            </a:r>
            <a:endParaRPr lang="it-IT" sz="4800" dirty="0">
              <a:solidFill>
                <a:srgbClr val="FF0000"/>
              </a:solidFill>
            </a:endParaRPr>
          </a:p>
        </p:txBody>
      </p:sp>
      <p:sp>
        <p:nvSpPr>
          <p:cNvPr id="2" name="Titolo 1"/>
          <p:cNvSpPr>
            <a:spLocks noGrp="1"/>
          </p:cNvSpPr>
          <p:nvPr>
            <p:ph type="ctrTitle"/>
          </p:nvPr>
        </p:nvSpPr>
        <p:spPr/>
        <p:txBody>
          <a:bodyPr/>
          <a:lstStyle/>
          <a:p>
            <a:r>
              <a:rPr lang="it-IT" dirty="0" smtClean="0">
                <a:latin typeface="Lucida Calligraphy" pitchFamily="66" charset="0"/>
              </a:rPr>
              <a:t>MESSAGGIO AI POSTERI</a:t>
            </a:r>
            <a:endParaRPr lang="it-IT" dirty="0">
              <a:latin typeface="Lucida Calligraphy" pitchFamily="66" charset="0"/>
            </a:endParaRPr>
          </a:p>
        </p:txBody>
      </p:sp>
      <p:sp>
        <p:nvSpPr>
          <p:cNvPr id="6" name="Pergamena 1 5"/>
          <p:cNvSpPr/>
          <p:nvPr/>
        </p:nvSpPr>
        <p:spPr>
          <a:xfrm>
            <a:off x="571472" y="928670"/>
            <a:ext cx="8001056" cy="4500594"/>
          </a:xfrm>
          <a:prstGeom prst="verticalScroll">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marL="0" indent="0" algn="just">
              <a:spcBef>
                <a:spcPts val="0"/>
              </a:spcBef>
              <a:buNone/>
            </a:pPr>
            <a:r>
              <a:rPr lang="it-IT" dirty="0"/>
              <a:t>Buongiorno cari posteri, io sono un' alunna della classe 3E </a:t>
            </a:r>
            <a:r>
              <a:rPr lang="it-IT" dirty="0" smtClean="0"/>
              <a:t>delle Fibonacci</a:t>
            </a:r>
            <a:r>
              <a:rPr lang="it-IT" dirty="0"/>
              <a:t>, </a:t>
            </a:r>
            <a:r>
              <a:rPr lang="it-IT" dirty="0" smtClean="0"/>
              <a:t>dell'anno 2019/2020. In </a:t>
            </a:r>
            <a:r>
              <a:rPr lang="it-IT" dirty="0"/>
              <a:t>questo </a:t>
            </a:r>
            <a:r>
              <a:rPr lang="it-IT" dirty="0" smtClean="0"/>
              <a:t>periodo, l'Italia </a:t>
            </a:r>
            <a:r>
              <a:rPr lang="it-IT" dirty="0"/>
              <a:t>è stata contagiata da un virus chiamato "covid-19", trasmesso </a:t>
            </a:r>
            <a:r>
              <a:rPr lang="it-IT" dirty="0" smtClean="0"/>
              <a:t>da </a:t>
            </a:r>
            <a:r>
              <a:rPr lang="it-IT" dirty="0"/>
              <a:t>un cinese.</a:t>
            </a:r>
            <a:br>
              <a:rPr lang="it-IT" dirty="0"/>
            </a:br>
            <a:r>
              <a:rPr lang="it-IT" dirty="0"/>
              <a:t>Al momento ci sono 73880 contagiati, 10779 morti e 13030 guariti. </a:t>
            </a:r>
            <a:endParaRPr lang="it-IT" dirty="0" smtClean="0"/>
          </a:p>
          <a:p>
            <a:pPr marL="0" indent="0" algn="just">
              <a:spcBef>
                <a:spcPts val="0"/>
              </a:spcBef>
              <a:buNone/>
            </a:pPr>
            <a:r>
              <a:rPr lang="it-IT" dirty="0" smtClean="0"/>
              <a:t>Il </a:t>
            </a:r>
            <a:r>
              <a:rPr lang="it-IT" dirty="0"/>
              <a:t>numero dei contagiati si alza </a:t>
            </a:r>
            <a:r>
              <a:rPr lang="it-IT" dirty="0" smtClean="0"/>
              <a:t>velocemente. In </a:t>
            </a:r>
            <a:r>
              <a:rPr lang="it-IT" dirty="0"/>
              <a:t>questo periodo, tutta </a:t>
            </a:r>
            <a:r>
              <a:rPr lang="it-IT" dirty="0" smtClean="0"/>
              <a:t>l'Italia </a:t>
            </a:r>
            <a:r>
              <a:rPr lang="it-IT" dirty="0"/>
              <a:t>(e non solo) </a:t>
            </a:r>
            <a:r>
              <a:rPr lang="it-IT" dirty="0" smtClean="0"/>
              <a:t>è </a:t>
            </a:r>
            <a:r>
              <a:rPr lang="it-IT" dirty="0"/>
              <a:t>stata messa in quarantena, quindi non si può uscire, bisogna lavarci bene le mani e se si dovesse uscire (in caso di </a:t>
            </a:r>
            <a:r>
              <a:rPr lang="it-IT" dirty="0" smtClean="0"/>
              <a:t>necessità/per </a:t>
            </a:r>
            <a:r>
              <a:rPr lang="it-IT" dirty="0"/>
              <a:t>fare la spesa), dobbiamo indossare la mascherina.</a:t>
            </a:r>
            <a:br>
              <a:rPr lang="it-IT" dirty="0"/>
            </a:br>
            <a:r>
              <a:rPr lang="it-IT" dirty="0" smtClean="0"/>
              <a:t>			E </a:t>
            </a:r>
            <a:r>
              <a:rPr lang="it-IT" dirty="0"/>
              <a:t>la scuola vi </a:t>
            </a:r>
            <a:r>
              <a:rPr lang="it-IT" dirty="0" smtClean="0"/>
              <a:t>chiederete? </a:t>
            </a:r>
          </a:p>
          <a:p>
            <a:pPr marL="0" indent="0" algn="just">
              <a:spcBef>
                <a:spcPts val="0"/>
              </a:spcBef>
              <a:buNone/>
            </a:pPr>
            <a:r>
              <a:rPr lang="it-IT" dirty="0" smtClean="0"/>
              <a:t>Beh </a:t>
            </a:r>
            <a:r>
              <a:rPr lang="it-IT" dirty="0"/>
              <a:t>dato che tutti i negozi, </a:t>
            </a:r>
            <a:r>
              <a:rPr lang="it-IT" dirty="0" smtClean="0"/>
              <a:t>uffici </a:t>
            </a:r>
            <a:r>
              <a:rPr lang="it-IT" dirty="0"/>
              <a:t>e scuole sono chiusi, si resta a casa, </a:t>
            </a:r>
            <a:r>
              <a:rPr lang="it-IT" dirty="0" smtClean="0"/>
              <a:t>però </a:t>
            </a:r>
            <a:r>
              <a:rPr lang="it-IT" dirty="0"/>
              <a:t>insegnanti e </a:t>
            </a:r>
            <a:r>
              <a:rPr lang="it-IT" dirty="0" smtClean="0"/>
              <a:t>alunni </a:t>
            </a:r>
            <a:r>
              <a:rPr lang="it-IT" dirty="0"/>
              <a:t>fanno le </a:t>
            </a:r>
            <a:r>
              <a:rPr lang="it-IT" dirty="0" smtClean="0"/>
              <a:t>video lezioni</a:t>
            </a:r>
            <a:r>
              <a:rPr lang="it-IT" dirty="0"/>
              <a:t>. In queste </a:t>
            </a:r>
            <a:r>
              <a:rPr lang="it-IT" dirty="0" smtClean="0"/>
              <a:t>video lezioni</a:t>
            </a:r>
            <a:r>
              <a:rPr lang="it-IT" dirty="0"/>
              <a:t>, gli alunni possono essere </a:t>
            </a:r>
            <a:r>
              <a:rPr lang="it-IT" dirty="0" smtClean="0"/>
              <a:t>interrogati</a:t>
            </a:r>
            <a:r>
              <a:rPr lang="it-IT" dirty="0"/>
              <a:t>, possono correggere i compiti e possono ascoltare le lezioni, tutto in </a:t>
            </a:r>
            <a:r>
              <a:rPr lang="it-IT" dirty="0" smtClean="0"/>
              <a:t>diretta. </a:t>
            </a:r>
          </a:p>
          <a:p>
            <a:pPr marL="0" indent="0" algn="just">
              <a:spcBef>
                <a:spcPts val="0"/>
              </a:spcBef>
              <a:buNone/>
            </a:pPr>
            <a:r>
              <a:rPr lang="it-IT" dirty="0" smtClean="0"/>
              <a:t>Secondo </a:t>
            </a:r>
            <a:r>
              <a:rPr lang="it-IT" dirty="0" smtClean="0"/>
              <a:t>me, </a:t>
            </a:r>
            <a:r>
              <a:rPr lang="it-IT" dirty="0"/>
              <a:t>bisogna stare molto attenti ed eseguire le indicazioni correttamente ed </a:t>
            </a:r>
            <a:r>
              <a:rPr lang="it-IT" dirty="0" smtClean="0"/>
              <a:t>attentamente!</a:t>
            </a:r>
          </a:p>
          <a:p>
            <a:pPr marL="0" indent="0" algn="just">
              <a:spcBef>
                <a:spcPts val="0"/>
              </a:spcBef>
              <a:buNone/>
            </a:pPr>
            <a:r>
              <a:rPr lang="it-IT" dirty="0" smtClean="0"/>
              <a:t>						Martina </a:t>
            </a:r>
            <a:r>
              <a:rPr lang="it-IT" dirty="0" err="1" smtClean="0"/>
              <a:t>Favilli</a:t>
            </a:r>
            <a:endParaRPr lang="it-IT" dirty="0"/>
          </a:p>
          <a:p>
            <a:endParaRPr lang="it-IT" dirty="0"/>
          </a:p>
        </p:txBody>
      </p:sp>
      <p:sp>
        <p:nvSpPr>
          <p:cNvPr id="2" name="Titolo 1"/>
          <p:cNvSpPr>
            <a:spLocks noGrp="1"/>
          </p:cNvSpPr>
          <p:nvPr>
            <p:ph type="title"/>
          </p:nvPr>
        </p:nvSpPr>
        <p:spPr/>
        <p:txBody>
          <a:bodyPr>
            <a:normAutofit fontScale="90000"/>
          </a:bodyPr>
          <a:lstStyle/>
          <a:p>
            <a:r>
              <a:rPr lang="it-IT" dirty="0" smtClean="0"/>
              <a:t>STATE ATTENTI E SEGUITE LE INDICAZIONI</a:t>
            </a:r>
            <a:endParaRPr lang="it-IT" dirty="0"/>
          </a:p>
        </p:txBody>
      </p:sp>
    </p:spTree>
  </p:cSld>
  <p:clrMapOvr>
    <a:masterClrMapping/>
  </p:clrMapOvr>
  <p:transition>
    <p:pull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Segnaposto contenuto 7" descr="IMG-20200331-WA0023 (2).jpg"/>
          <p:cNvPicPr>
            <a:picLocks noGrp="1" noChangeAspect="1"/>
          </p:cNvPicPr>
          <p:nvPr>
            <p:ph idx="1"/>
          </p:nvPr>
        </p:nvPicPr>
        <p:blipFill>
          <a:blip r:embed="rId2"/>
          <a:stretch>
            <a:fillRect/>
          </a:stretch>
        </p:blipFill>
        <p:spPr>
          <a:xfrm>
            <a:off x="3286124" y="1523999"/>
            <a:ext cx="2857512" cy="5080022"/>
          </a:xfrm>
        </p:spPr>
      </p:pic>
      <p:sp>
        <p:nvSpPr>
          <p:cNvPr id="2" name="Titolo 1"/>
          <p:cNvSpPr>
            <a:spLocks noGrp="1"/>
          </p:cNvSpPr>
          <p:nvPr>
            <p:ph type="title"/>
          </p:nvPr>
        </p:nvSpPr>
        <p:spPr/>
        <p:txBody>
          <a:bodyPr>
            <a:normAutofit fontScale="90000"/>
          </a:bodyPr>
          <a:lstStyle/>
          <a:p>
            <a:r>
              <a:rPr lang="it-IT" dirty="0" smtClean="0"/>
              <a:t>Il mondo è bloccato e chissà quando tornerà a girare … </a:t>
            </a:r>
            <a:r>
              <a:rPr lang="it-IT" dirty="0" smtClean="0"/>
              <a:t>         </a:t>
            </a:r>
            <a:r>
              <a:rPr lang="it-IT" sz="2200" dirty="0" smtClean="0"/>
              <a:t>Tommaso </a:t>
            </a:r>
            <a:r>
              <a:rPr lang="it-IT" sz="2200" dirty="0" err="1" smtClean="0"/>
              <a:t>Garzella</a:t>
            </a:r>
            <a:r>
              <a:rPr lang="it-IT" sz="2200" dirty="0" smtClean="0"/>
              <a:t> </a:t>
            </a:r>
            <a:endParaRPr lang="it-IT" sz="2200" dirty="0"/>
          </a:p>
        </p:txBody>
      </p:sp>
    </p:spTree>
  </p:cSld>
  <p:clrMapOvr>
    <a:masterClrMapping/>
  </p:clrMapOvr>
  <p:transition>
    <p:pull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25000" lnSpcReduction="20000"/>
          </a:bodyPr>
          <a:lstStyle/>
          <a:p>
            <a:pPr algn="just">
              <a:buNone/>
            </a:pPr>
            <a:r>
              <a:rPr lang="it-IT" sz="4200" dirty="0"/>
              <a:t>Marzo 2020 </a:t>
            </a:r>
            <a:r>
              <a:rPr lang="it-IT" sz="4200" dirty="0" smtClean="0"/>
              <a:t>…3 </a:t>
            </a:r>
            <a:r>
              <a:rPr lang="it-IT" sz="4200" dirty="0"/>
              <a:t>mesi dall’inizio della pandemia.</a:t>
            </a:r>
          </a:p>
          <a:p>
            <a:pPr algn="just">
              <a:buNone/>
            </a:pPr>
            <a:r>
              <a:rPr lang="it-IT" sz="4200" dirty="0" smtClean="0"/>
              <a:t>Ok </a:t>
            </a:r>
            <a:r>
              <a:rPr lang="it-IT" sz="4200" dirty="0"/>
              <a:t>ragazzi scusate se ho iniziato così, ma volevo imitare una specie di superstite. </a:t>
            </a:r>
            <a:endParaRPr lang="it-IT" sz="4200" dirty="0" smtClean="0"/>
          </a:p>
          <a:p>
            <a:pPr algn="just">
              <a:buNone/>
            </a:pPr>
            <a:r>
              <a:rPr lang="it-IT" sz="4200" dirty="0" smtClean="0"/>
              <a:t>Ora </a:t>
            </a:r>
            <a:r>
              <a:rPr lang="it-IT" sz="4200" dirty="0"/>
              <a:t>faremo una </a:t>
            </a:r>
            <a:r>
              <a:rPr lang="it-IT" sz="4200" dirty="0" smtClean="0"/>
              <a:t>chiacchierata </a:t>
            </a:r>
            <a:r>
              <a:rPr lang="it-IT" sz="4200" dirty="0"/>
              <a:t>da ragazzo a ragazzo (anche </a:t>
            </a:r>
            <a:r>
              <a:rPr lang="it-IT" sz="4200" dirty="0" smtClean="0"/>
              <a:t>se quando </a:t>
            </a:r>
            <a:r>
              <a:rPr lang="it-IT" sz="4200" dirty="0"/>
              <a:t>lo leggerete io sarò anziano e voi dei </a:t>
            </a:r>
            <a:r>
              <a:rPr lang="it-IT" sz="4200" dirty="0" smtClean="0"/>
              <a:t>ragazzi …. piccolo  </a:t>
            </a:r>
            <a:r>
              <a:rPr lang="it-IT" sz="4200" dirty="0"/>
              <a:t>dettaglio) questo virus per ora non sembra possa estinguere l’umanità però dovete sapere che i veri problemi sono 3:</a:t>
            </a:r>
          </a:p>
          <a:p>
            <a:pPr algn="just">
              <a:buNone/>
            </a:pPr>
            <a:r>
              <a:rPr lang="it-IT" sz="4200" dirty="0"/>
              <a:t>1) Questo rompi scatole di coronavirus si trasmette con una facilità immensa (ad esempio starnuti,tosse o perfino contatto </a:t>
            </a:r>
            <a:r>
              <a:rPr lang="it-IT" sz="4200" dirty="0" smtClean="0"/>
              <a:t>fisico)</a:t>
            </a:r>
            <a:endParaRPr lang="it-IT" sz="4200" dirty="0"/>
          </a:p>
          <a:p>
            <a:pPr algn="just">
              <a:buNone/>
            </a:pPr>
            <a:r>
              <a:rPr lang="it-IT" sz="4200" dirty="0"/>
              <a:t>2) Non essendo pronti </a:t>
            </a:r>
            <a:r>
              <a:rPr lang="it-IT" sz="4200" dirty="0" smtClean="0"/>
              <a:t>ad un’ </a:t>
            </a:r>
            <a:r>
              <a:rPr lang="it-IT" sz="4200" dirty="0"/>
              <a:t>epidemia GLOBALE non avevamo 51.000 respiratori </a:t>
            </a:r>
            <a:r>
              <a:rPr lang="it-IT" sz="4200" dirty="0" smtClean="0"/>
              <a:t>nemmeno </a:t>
            </a:r>
            <a:r>
              <a:rPr lang="it-IT" sz="4200" dirty="0"/>
              <a:t>le mascherine, quindi i medici  </a:t>
            </a:r>
            <a:r>
              <a:rPr lang="it-IT" sz="4200" dirty="0" smtClean="0"/>
              <a:t>“</a:t>
            </a:r>
            <a:r>
              <a:rPr lang="it-IT" sz="4200" dirty="0" err="1" smtClean="0"/>
              <a:t>impersonificavano</a:t>
            </a:r>
            <a:r>
              <a:rPr lang="it-IT" sz="4200" dirty="0" smtClean="0"/>
              <a:t>” </a:t>
            </a:r>
            <a:r>
              <a:rPr lang="it-IT" sz="4200" dirty="0"/>
              <a:t>Dio, per esempio se </a:t>
            </a:r>
            <a:r>
              <a:rPr lang="it-IT" sz="4200" dirty="0" smtClean="0"/>
              <a:t>avevano </a:t>
            </a:r>
            <a:r>
              <a:rPr lang="it-IT" sz="4200" dirty="0"/>
              <a:t>1 respiratore e due malati gravi come si faceva? Il medico era messo davanti ad una scelta terribile, chi far morire e chi salvare.</a:t>
            </a:r>
          </a:p>
          <a:p>
            <a:pPr algn="just">
              <a:buNone/>
            </a:pPr>
            <a:r>
              <a:rPr lang="it-IT" sz="4200" dirty="0"/>
              <a:t>3) L’ultimo problema sono quelle teste cocciute (per non essere volgari) che tutto l’anno stanno a casa e dicono: che noia uscire, ora che siamo obbligati a stare a casa dicono: </a:t>
            </a:r>
            <a:r>
              <a:rPr lang="it-IT" sz="4200" dirty="0" smtClean="0"/>
              <a:t>“No </a:t>
            </a:r>
            <a:r>
              <a:rPr lang="it-IT" sz="4200" dirty="0" err="1" smtClean="0"/>
              <a:t>raga</a:t>
            </a:r>
            <a:r>
              <a:rPr lang="it-IT" sz="4200" dirty="0" smtClean="0"/>
              <a:t> .. </a:t>
            </a:r>
            <a:r>
              <a:rPr lang="it-IT" sz="4200" dirty="0" err="1" smtClean="0"/>
              <a:t>See</a:t>
            </a:r>
            <a:r>
              <a:rPr lang="it-IT" sz="4200" dirty="0" smtClean="0"/>
              <a:t>.. </a:t>
            </a:r>
            <a:r>
              <a:rPr lang="it-IT" sz="4200" dirty="0"/>
              <a:t>io non sto a </a:t>
            </a:r>
            <a:r>
              <a:rPr lang="it-IT" sz="4200" dirty="0" smtClean="0"/>
              <a:t>casa, </a:t>
            </a:r>
            <a:r>
              <a:rPr lang="it-IT" sz="4200" dirty="0"/>
              <a:t>ma siamo </a:t>
            </a:r>
            <a:r>
              <a:rPr lang="it-IT" sz="4200" dirty="0" smtClean="0"/>
              <a:t>scemi!”, </a:t>
            </a:r>
            <a:r>
              <a:rPr lang="it-IT" sz="4200" dirty="0"/>
              <a:t>alla fine stanno lo stesso a casa perché se escono si prendono 3.000 euro di multa e una ciabattata fotonica dalla madre.</a:t>
            </a:r>
          </a:p>
          <a:p>
            <a:pPr algn="just">
              <a:buNone/>
            </a:pPr>
            <a:r>
              <a:rPr lang="it-IT" sz="4200" dirty="0"/>
              <a:t>Ora vi racconterò la mia vita in quarantena:</a:t>
            </a:r>
          </a:p>
          <a:p>
            <a:pPr algn="just">
              <a:buNone/>
            </a:pPr>
            <a:r>
              <a:rPr lang="it-IT" sz="4200" dirty="0"/>
              <a:t>Mi alzo, faccio colazione , da pochi giorni faccio la video lezione, apro </a:t>
            </a:r>
            <a:r>
              <a:rPr lang="it-IT" sz="4200" dirty="0" err="1"/>
              <a:t>netflix</a:t>
            </a:r>
            <a:r>
              <a:rPr lang="it-IT" sz="4200" dirty="0"/>
              <a:t> e sto </a:t>
            </a:r>
            <a:r>
              <a:rPr lang="it-IT" sz="4200" dirty="0" smtClean="0"/>
              <a:t>lì ore </a:t>
            </a:r>
            <a:r>
              <a:rPr lang="it-IT" sz="4200" dirty="0"/>
              <a:t>e ore naturalmente con la nutella a portata di </a:t>
            </a:r>
            <a:r>
              <a:rPr lang="it-IT" sz="4200" dirty="0" smtClean="0"/>
              <a:t>mano. La </a:t>
            </a:r>
            <a:r>
              <a:rPr lang="it-IT" sz="4200" dirty="0"/>
              <a:t>cosa più triste è che guardi fuori dalla finestra della tua camera e non vedi </a:t>
            </a:r>
            <a:r>
              <a:rPr lang="it-IT" sz="4200" dirty="0" smtClean="0"/>
              <a:t>un’ </a:t>
            </a:r>
            <a:r>
              <a:rPr lang="it-IT" sz="4200" dirty="0"/>
              <a:t>anima viva e sembra di stare in </a:t>
            </a:r>
            <a:r>
              <a:rPr lang="it-IT" sz="4200" dirty="0" smtClean="0"/>
              <a:t>“The </a:t>
            </a:r>
            <a:r>
              <a:rPr lang="it-IT" sz="4200" dirty="0"/>
              <a:t>last </a:t>
            </a:r>
            <a:r>
              <a:rPr lang="it-IT" sz="4200" dirty="0" err="1"/>
              <a:t>of</a:t>
            </a:r>
            <a:r>
              <a:rPr lang="it-IT" sz="4200" dirty="0"/>
              <a:t> </a:t>
            </a:r>
            <a:r>
              <a:rPr lang="it-IT" sz="4200" dirty="0" err="1" smtClean="0"/>
              <a:t>us</a:t>
            </a:r>
            <a:r>
              <a:rPr lang="it-IT" sz="4200" dirty="0" smtClean="0"/>
              <a:t>”, </a:t>
            </a:r>
            <a:r>
              <a:rPr lang="it-IT" sz="4200" dirty="0"/>
              <a:t>che voi non </a:t>
            </a:r>
            <a:r>
              <a:rPr lang="it-IT" sz="4200" dirty="0" smtClean="0"/>
              <a:t>conoscete, </a:t>
            </a:r>
            <a:r>
              <a:rPr lang="it-IT" sz="4200" dirty="0"/>
              <a:t>ma è un gioco </a:t>
            </a:r>
            <a:r>
              <a:rPr lang="it-IT" sz="4200" dirty="0" smtClean="0"/>
              <a:t>sull’epidemia </a:t>
            </a:r>
            <a:r>
              <a:rPr lang="it-IT" sz="4200" dirty="0"/>
              <a:t>zombi. Poi arriva la sera dove c’è il </a:t>
            </a:r>
            <a:r>
              <a:rPr lang="it-IT" sz="4200" dirty="0" smtClean="0"/>
              <a:t>bollettino </a:t>
            </a:r>
            <a:r>
              <a:rPr lang="it-IT" sz="4200" dirty="0"/>
              <a:t>delle vittime e dei contagiati che a noi alla tv sembrano numeri ma quelle sono famiglie distrutte, i carri dei </a:t>
            </a:r>
            <a:r>
              <a:rPr lang="it-IT" sz="4200" dirty="0" smtClean="0"/>
              <a:t>militari </a:t>
            </a:r>
            <a:r>
              <a:rPr lang="it-IT" sz="4200" dirty="0"/>
              <a:t>che trasportano le vittime che sono morte sole, senza il conforto dei familiari e soli finiscono bruciati senza nessuno che li accompagni in quest’ultimo triste viaggio.</a:t>
            </a:r>
          </a:p>
          <a:p>
            <a:pPr algn="just">
              <a:buNone/>
            </a:pPr>
            <a:r>
              <a:rPr lang="it-IT" sz="4200" dirty="0"/>
              <a:t>Però guardando i lati positivi: io dovrei andare a letto alle </a:t>
            </a:r>
            <a:r>
              <a:rPr lang="it-IT" sz="4200" dirty="0" smtClean="0"/>
              <a:t>23, </a:t>
            </a:r>
            <a:r>
              <a:rPr lang="it-IT" sz="4200" dirty="0"/>
              <a:t>ma io aspetto che mia madre si addormenti e faccio le video chiamate con i miei amici tutta la notte, solo Dio sa quante risate trattenute che ho dovuto fare per non svegliare i miei. </a:t>
            </a:r>
            <a:endParaRPr lang="it-IT" sz="4200" dirty="0" smtClean="0"/>
          </a:p>
          <a:p>
            <a:pPr algn="just">
              <a:buNone/>
            </a:pPr>
            <a:r>
              <a:rPr lang="it-IT" sz="4200" dirty="0" smtClean="0"/>
              <a:t>La </a:t>
            </a:r>
            <a:r>
              <a:rPr lang="it-IT" sz="4200" dirty="0"/>
              <a:t>cosa che mi fa più SCHIFO è l’Europa che non ci ha dato NULLA. Pensate che sono arrivati medici dalla SIRIA dove c’è la </a:t>
            </a:r>
            <a:r>
              <a:rPr lang="it-IT" sz="4200" dirty="0" err="1" smtClean="0"/>
              <a:t>guerrraaaaaaa</a:t>
            </a:r>
            <a:r>
              <a:rPr lang="it-IT" sz="4200" dirty="0" smtClean="0"/>
              <a:t>!!!</a:t>
            </a:r>
          </a:p>
          <a:p>
            <a:pPr algn="just">
              <a:buNone/>
            </a:pPr>
            <a:r>
              <a:rPr lang="it-IT" sz="4200" dirty="0" smtClean="0"/>
              <a:t>Ora </a:t>
            </a:r>
            <a:r>
              <a:rPr lang="it-IT" sz="4200" dirty="0"/>
              <a:t>vi racconto un po’ di segreti, gli ormoni di noi maschi in quarantena IMPAZZISCONO un secondo sei triste l’altro arrabbiato, entro due ore che ci siamo lavati puzziamo come cani e non abbiamo mai messo il naso fuori casa, non abbiamo corso, </a:t>
            </a:r>
            <a:r>
              <a:rPr lang="it-IT" sz="4200" dirty="0" smtClean="0"/>
              <a:t>giocato …... </a:t>
            </a:r>
          </a:p>
          <a:p>
            <a:pPr algn="just">
              <a:buNone/>
            </a:pPr>
            <a:r>
              <a:rPr lang="it-IT" sz="4200" dirty="0" smtClean="0"/>
              <a:t>Pensate </a:t>
            </a:r>
            <a:r>
              <a:rPr lang="it-IT" sz="4200" dirty="0"/>
              <a:t>ad una cosa, un virus piccolissimo è riuscito ad inginocchiare paesi potenti come l’America. </a:t>
            </a:r>
          </a:p>
          <a:p>
            <a:pPr algn="just">
              <a:buNone/>
            </a:pPr>
            <a:r>
              <a:rPr lang="it-IT" sz="4200" dirty="0"/>
              <a:t>E’ una guerra! Senza bombardamenti e case distrutte, contro un nemico invisibile contro il quale ancora non abbiamo armamenti efficaci in grado di distruggerlo.</a:t>
            </a:r>
          </a:p>
          <a:p>
            <a:pPr algn="just">
              <a:buNone/>
            </a:pPr>
            <a:r>
              <a:rPr lang="it-IT" sz="4200" dirty="0"/>
              <a:t>E penso ai nostri nonni, le persone più tenere ed indifese della nostra vita, che ogni giorno rischiamo di perdere senza poter regalargli un’ultima carezza. </a:t>
            </a:r>
          </a:p>
          <a:p>
            <a:pPr>
              <a:buNone/>
            </a:pPr>
            <a:r>
              <a:rPr lang="it-IT" dirty="0" smtClean="0"/>
              <a:t>								</a:t>
            </a:r>
            <a:r>
              <a:rPr lang="it-IT" sz="8000" dirty="0" smtClean="0"/>
              <a:t> Lorenzo Gatto</a:t>
            </a:r>
            <a:endParaRPr lang="it-IT" sz="8000" dirty="0"/>
          </a:p>
        </p:txBody>
      </p:sp>
      <p:sp>
        <p:nvSpPr>
          <p:cNvPr id="2" name="Titolo 1"/>
          <p:cNvSpPr>
            <a:spLocks noGrp="1"/>
          </p:cNvSpPr>
          <p:nvPr>
            <p:ph type="title"/>
          </p:nvPr>
        </p:nvSpPr>
        <p:spPr/>
        <p:txBody>
          <a:bodyPr>
            <a:normAutofit/>
          </a:bodyPr>
          <a:lstStyle/>
          <a:p>
            <a:r>
              <a:rPr lang="it-IT" sz="2800" dirty="0" smtClean="0"/>
              <a:t>E’ UNA GUERRA SENZA BOMBARDAMENTI E CASE DISTRUTTE</a:t>
            </a:r>
            <a:endParaRPr lang="it-IT" sz="2800" dirty="0"/>
          </a:p>
        </p:txBody>
      </p:sp>
    </p:spTree>
  </p:cSld>
  <p:clrMapOvr>
    <a:masterClrMapping/>
  </p:clrMapOvr>
  <p:transition>
    <p:pull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ctr">
              <a:buNone/>
            </a:pPr>
            <a:endParaRPr lang="it-IT" sz="6000" dirty="0" smtClean="0"/>
          </a:p>
          <a:p>
            <a:pPr algn="ctr">
              <a:buNone/>
            </a:pPr>
            <a:r>
              <a:rPr lang="it-IT" sz="6000" dirty="0" smtClean="0"/>
              <a:t>“Qualcosa non va, ragazzi!”</a:t>
            </a:r>
          </a:p>
          <a:p>
            <a:pPr>
              <a:buNone/>
            </a:pPr>
            <a:endParaRPr lang="it-IT" sz="6000" dirty="0" smtClean="0"/>
          </a:p>
          <a:p>
            <a:pPr>
              <a:buNone/>
            </a:pPr>
            <a:r>
              <a:rPr lang="it-IT" sz="2600" dirty="0" smtClean="0"/>
              <a:t>							</a:t>
            </a:r>
            <a:r>
              <a:rPr lang="it-IT" sz="2000" dirty="0" err="1" smtClean="0"/>
              <a:t>Masfik</a:t>
            </a:r>
            <a:r>
              <a:rPr lang="it-IT" sz="2000" dirty="0" smtClean="0"/>
              <a:t> Islam</a:t>
            </a:r>
          </a:p>
          <a:p>
            <a:pPr>
              <a:buNone/>
            </a:pPr>
            <a:endParaRPr lang="it-IT" dirty="0" smtClean="0"/>
          </a:p>
          <a:p>
            <a:pPr>
              <a:buNone/>
            </a:pPr>
            <a:endParaRPr lang="it-IT" dirty="0"/>
          </a:p>
        </p:txBody>
      </p:sp>
      <p:sp>
        <p:nvSpPr>
          <p:cNvPr id="2" name="Titolo 1"/>
          <p:cNvSpPr>
            <a:spLocks noGrp="1"/>
          </p:cNvSpPr>
          <p:nvPr>
            <p:ph type="title"/>
          </p:nvPr>
        </p:nvSpPr>
        <p:spPr/>
        <p:txBody>
          <a:bodyPr/>
          <a:lstStyle/>
          <a:p>
            <a:r>
              <a:rPr lang="it-IT" dirty="0" smtClean="0"/>
              <a:t>Posteri …</a:t>
            </a:r>
            <a:endParaRPr lang="it-IT" dirty="0"/>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00034" y="1571612"/>
            <a:ext cx="8229600" cy="4525963"/>
          </a:xfrm>
        </p:spPr>
        <p:txBody>
          <a:bodyPr>
            <a:noAutofit/>
          </a:bodyPr>
          <a:lstStyle/>
          <a:p>
            <a:pPr marL="0" indent="0" algn="just">
              <a:spcBef>
                <a:spcPts val="0"/>
              </a:spcBef>
              <a:buNone/>
            </a:pPr>
            <a:endParaRPr lang="it-IT" sz="1200" dirty="0" smtClean="0">
              <a:latin typeface="Times New Roman" pitchFamily="18" charset="0"/>
              <a:cs typeface="Times New Roman" pitchFamily="18" charset="0"/>
            </a:endParaRPr>
          </a:p>
          <a:p>
            <a:pPr marL="0" indent="0" algn="just">
              <a:spcBef>
                <a:spcPts val="0"/>
              </a:spcBef>
              <a:buNone/>
            </a:pPr>
            <a:endParaRPr lang="it-IT" sz="1200" dirty="0" smtClean="0">
              <a:latin typeface="Times New Roman" pitchFamily="18" charset="0"/>
              <a:cs typeface="Times New Roman" pitchFamily="18" charset="0"/>
            </a:endParaRPr>
          </a:p>
          <a:p>
            <a:pPr marL="0" indent="0" algn="just">
              <a:spcBef>
                <a:spcPts val="0"/>
              </a:spcBef>
              <a:buNone/>
            </a:pPr>
            <a:r>
              <a:rPr lang="it-IT" sz="1400" dirty="0" smtClean="0">
                <a:latin typeface="Times New Roman" pitchFamily="18" charset="0"/>
                <a:cs typeface="Times New Roman" pitchFamily="18" charset="0"/>
              </a:rPr>
              <a:t>Un saluto a tutti voi posteri, sia ai non ancora nati che a coloro i quali, per la tenerissima età, non avranno sicuramente memorie di questa situazione che sta coinvolgendo l’intero pianeta. </a:t>
            </a:r>
          </a:p>
          <a:p>
            <a:pPr marL="0" indent="0" algn="just">
              <a:spcBef>
                <a:spcPts val="0"/>
              </a:spcBef>
              <a:buNone/>
            </a:pPr>
            <a:endParaRPr lang="it-IT" sz="1400" dirty="0" smtClean="0">
              <a:latin typeface="Times New Roman" pitchFamily="18" charset="0"/>
              <a:cs typeface="Times New Roman" pitchFamily="18" charset="0"/>
            </a:endParaRPr>
          </a:p>
          <a:p>
            <a:pPr marL="0" indent="0" algn="just">
              <a:spcBef>
                <a:spcPts val="0"/>
              </a:spcBef>
              <a:buNone/>
            </a:pPr>
            <a:r>
              <a:rPr lang="it-IT" sz="1400" dirty="0" smtClean="0">
                <a:latin typeface="Times New Roman" pitchFamily="18" charset="0"/>
                <a:cs typeface="Times New Roman" pitchFamily="18" charset="0"/>
              </a:rPr>
              <a:t>Sto parlando del Coronavirus, un nemico invisibile (ma non insignificante per le sue piccole dimensioni) che, oltre a mettere in crisi il mondo, sta stravolgendo ogni aspetto della nostra quotidianità e delle nostre abitudini.</a:t>
            </a:r>
          </a:p>
          <a:p>
            <a:pPr marL="0" indent="0" algn="just">
              <a:spcBef>
                <a:spcPts val="0"/>
              </a:spcBef>
              <a:buNone/>
            </a:pPr>
            <a:r>
              <a:rPr lang="it-IT" sz="1400" dirty="0" smtClean="0">
                <a:latin typeface="Times New Roman" pitchFamily="18" charset="0"/>
                <a:cs typeface="Times New Roman" pitchFamily="18" charset="0"/>
              </a:rPr>
              <a:t>Uomini e donne del futuro, dovete sapere che, per contenere l’epidemia di massa che stiamo vivendo, la maggior parte delle persone sulla Terra è rinchiusa nelle proprie dimore e riflette sull’importanza di alcune libertà che prima ci parevano scontate, come il semplice uscire fuori all’aria aperta.</a:t>
            </a:r>
          </a:p>
          <a:p>
            <a:pPr marL="0" indent="0" algn="just">
              <a:spcBef>
                <a:spcPts val="0"/>
              </a:spcBef>
              <a:buNone/>
            </a:pPr>
            <a:endParaRPr lang="it-IT" sz="1400" dirty="0" smtClean="0">
              <a:latin typeface="Times New Roman" pitchFamily="18" charset="0"/>
              <a:cs typeface="Times New Roman" pitchFamily="18" charset="0"/>
            </a:endParaRPr>
          </a:p>
          <a:p>
            <a:pPr marL="0" indent="0" algn="just">
              <a:spcBef>
                <a:spcPts val="0"/>
              </a:spcBef>
              <a:buNone/>
            </a:pPr>
            <a:r>
              <a:rPr lang="it-IT" sz="1400" dirty="0" smtClean="0">
                <a:latin typeface="Times New Roman" pitchFamily="18" charset="0"/>
                <a:cs typeface="Times New Roman" pitchFamily="18" charset="0"/>
              </a:rPr>
              <a:t>In che modo, però, il Coronavirus si è diffuso così rapidamente nel giro di qualche mese?</a:t>
            </a:r>
          </a:p>
          <a:p>
            <a:pPr marL="0" indent="0" algn="just">
              <a:spcBef>
                <a:spcPts val="0"/>
              </a:spcBef>
              <a:buNone/>
            </a:pPr>
            <a:endParaRPr lang="it-IT" sz="1400" dirty="0" smtClean="0">
              <a:latin typeface="Times New Roman" pitchFamily="18" charset="0"/>
              <a:cs typeface="Times New Roman" pitchFamily="18" charset="0"/>
            </a:endParaRPr>
          </a:p>
          <a:p>
            <a:pPr marL="0" indent="0" algn="just">
              <a:spcBef>
                <a:spcPts val="0"/>
              </a:spcBef>
              <a:buNone/>
            </a:pPr>
            <a:r>
              <a:rPr lang="it-IT" sz="1400" dirty="0" smtClean="0">
                <a:latin typeface="Times New Roman" pitchFamily="18" charset="0"/>
                <a:cs typeface="Times New Roman" pitchFamily="18" charset="0"/>
              </a:rPr>
              <a:t>Secondo me, i paesi dell’Occidente hanno sottovalutato inizialmente il virus, pensando che l’epidemia non li avrebbe coinvolti, poiché era partita da un paese lontano come la Cina.</a:t>
            </a:r>
          </a:p>
          <a:p>
            <a:pPr marL="0" indent="0" algn="just">
              <a:spcBef>
                <a:spcPts val="0"/>
              </a:spcBef>
              <a:buNone/>
            </a:pPr>
            <a:r>
              <a:rPr lang="it-IT" sz="1400" dirty="0" smtClean="0">
                <a:latin typeface="Times New Roman" pitchFamily="18" charset="0"/>
                <a:cs typeface="Times New Roman" pitchFamily="18" charset="0"/>
              </a:rPr>
              <a:t>Infatti, l’uomo tende a percepire il pericolo solo quando è vicino a sé, per qualche suo istinto primitivo che ancora conserva. A causa di questo errore, non si sono prese le precauzioni e le misure necessarie contro il covid-19, che, quando ci ha raggiunti, ci ha visti privi di mezzi per far fronte ad un’epidemia di tale portata.</a:t>
            </a:r>
          </a:p>
          <a:p>
            <a:pPr marL="0" indent="0" algn="just">
              <a:spcBef>
                <a:spcPts val="0"/>
              </a:spcBef>
              <a:buNone/>
            </a:pPr>
            <a:r>
              <a:rPr lang="it-IT" sz="1400" dirty="0" smtClean="0">
                <a:latin typeface="Times New Roman" pitchFamily="18" charset="0"/>
                <a:cs typeface="Times New Roman" pitchFamily="18" charset="0"/>
              </a:rPr>
              <a:t>Un altro motivo per cui il Coronavirus si è diffuso così celermente è dovuto alla globalizzazione economica per cui le persone possono muoversi con facilità in tutto il mondo per lavoro, affari, turismo sfruttando una fitta ed efficiente rete di trasporti. In questa situazione le prime persone infette di ritorno dalla Cina hanno portato il contagio anche in altri paesi. </a:t>
            </a:r>
          </a:p>
          <a:p>
            <a:pPr marL="0" indent="0" algn="just">
              <a:spcBef>
                <a:spcPts val="0"/>
              </a:spcBef>
              <a:buNone/>
            </a:pPr>
            <a:r>
              <a:rPr lang="it-IT" sz="1400" dirty="0" smtClean="0">
                <a:latin typeface="Times New Roman" pitchFamily="18" charset="0"/>
                <a:cs typeface="Times New Roman" pitchFamily="18" charset="0"/>
              </a:rPr>
              <a:t>Nelle pestilenze medioevali in quella descritta da Manzoni nei “Promessi sposi”, l’epidemia rimaneva circoscritta a poche città vicine perché il mondo allora era molto meno interconnesso.</a:t>
            </a:r>
          </a:p>
        </p:txBody>
      </p:sp>
      <p:sp>
        <p:nvSpPr>
          <p:cNvPr id="2" name="Titolo 1"/>
          <p:cNvSpPr>
            <a:spLocks noGrp="1"/>
          </p:cNvSpPr>
          <p:nvPr>
            <p:ph type="title"/>
          </p:nvPr>
        </p:nvSpPr>
        <p:spPr/>
        <p:txBody>
          <a:bodyPr/>
          <a:lstStyle/>
          <a:p>
            <a:r>
              <a:rPr lang="it-IT" dirty="0" smtClean="0"/>
              <a:t>VIVETE SEMPRE A TESTA ALTA!</a:t>
            </a:r>
            <a:endParaRPr lang="it-IT" dirty="0"/>
          </a:p>
        </p:txBody>
      </p:sp>
    </p:spTree>
  </p:cSld>
  <p:clrMapOvr>
    <a:masterClrMapping/>
  </p:clrMapOvr>
  <p:transition>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25000" lnSpcReduction="20000"/>
          </a:bodyPr>
          <a:lstStyle/>
          <a:p>
            <a:pPr marL="0" indent="0" algn="just">
              <a:lnSpc>
                <a:spcPct val="170000"/>
              </a:lnSpc>
              <a:spcBef>
                <a:spcPts val="0"/>
              </a:spcBef>
              <a:buNone/>
            </a:pPr>
            <a:r>
              <a:rPr lang="it-IT" sz="5600" dirty="0" smtClean="0">
                <a:latin typeface="Times New Roman" pitchFamily="18" charset="0"/>
                <a:cs typeface="Times New Roman" pitchFamily="18" charset="0"/>
              </a:rPr>
              <a:t>Secondo alcuni studiosi, lo sfruttamento eccessivo delle risorse naturali da parte dell’uomo ha favorito il passaggio del virus dalle specie animali a noi (</a:t>
            </a:r>
            <a:r>
              <a:rPr lang="it-IT" sz="5600" dirty="0" err="1" smtClean="0">
                <a:latin typeface="Times New Roman" pitchFamily="18" charset="0"/>
                <a:cs typeface="Times New Roman" pitchFamily="18" charset="0"/>
              </a:rPr>
              <a:t>spill-over</a:t>
            </a:r>
            <a:r>
              <a:rPr lang="it-IT" sz="5600" dirty="0" smtClean="0">
                <a:latin typeface="Times New Roman" pitchFamily="18" charset="0"/>
                <a:cs typeface="Times New Roman" pitchFamily="18" charset="0"/>
              </a:rPr>
              <a:t> in inglese): infatti sono sempre meno gli ambienti incontaminati dove gli animali selvatici possono vivere isolati, a causa dell’eccessiva antropizzazione del pianeta.</a:t>
            </a:r>
          </a:p>
          <a:p>
            <a:pPr marL="0" indent="0" algn="just">
              <a:lnSpc>
                <a:spcPct val="170000"/>
              </a:lnSpc>
              <a:spcBef>
                <a:spcPts val="0"/>
              </a:spcBef>
              <a:buNone/>
            </a:pPr>
            <a:r>
              <a:rPr lang="it-IT" sz="5600" dirty="0" smtClean="0">
                <a:latin typeface="Times New Roman" pitchFamily="18" charset="0"/>
                <a:cs typeface="Times New Roman" pitchFamily="18" charset="0"/>
              </a:rPr>
              <a:t>Cari posteri, un’altra domanda che mi sono posto è:  “come sarà il mondo dopo questa epidemia?”</a:t>
            </a:r>
          </a:p>
          <a:p>
            <a:pPr marL="0" indent="0" algn="just">
              <a:lnSpc>
                <a:spcPct val="170000"/>
              </a:lnSpc>
              <a:spcBef>
                <a:spcPts val="0"/>
              </a:spcBef>
              <a:buNone/>
            </a:pPr>
            <a:r>
              <a:rPr lang="it-IT" sz="5600" dirty="0" smtClean="0">
                <a:latin typeface="Times New Roman" pitchFamily="18" charset="0"/>
                <a:cs typeface="Times New Roman" pitchFamily="18" charset="0"/>
              </a:rPr>
              <a:t>Finché non ci sarà una cura per il covid-19, le persone saranno forse più prudenti e attente nei contatti con le altre persone, fatto sia positivo che negativo, perché da un lato un po’ di prudenza è utile per diminuire la probabilità di nuovi contagi, ma dall’altro, se la gente avrà sempre più timore degli agenti patogeni, tenderà a spostarsi ed uscire sempre meno. Quindi saranno meno frequentati tutti gli ambienti pubblici (come le palestre, gli uffici, i ristoranti, i cinema), e saranno colpite gravemente anche tutte le attività legate al turismo, in quanto la maggior parte della gente non avrà più il desiderio di viaggiare.</a:t>
            </a:r>
          </a:p>
          <a:p>
            <a:pPr marL="0" indent="0" algn="just">
              <a:lnSpc>
                <a:spcPct val="170000"/>
              </a:lnSpc>
              <a:spcBef>
                <a:spcPts val="0"/>
              </a:spcBef>
              <a:buNone/>
            </a:pPr>
            <a:r>
              <a:rPr lang="it-IT" sz="5600" dirty="0" smtClean="0">
                <a:latin typeface="Times New Roman" pitchFamily="18" charset="0"/>
                <a:cs typeface="Times New Roman" pitchFamily="18" charset="0"/>
              </a:rPr>
              <a:t>Per concludere, non mi sarei mai aspettato di vivere in prima persona una pandemia e spero che nelle vostre vite, cari posteri, non dobbiate affrontare o abbiate i mezzi per far fronte a situazioni del genere. </a:t>
            </a:r>
          </a:p>
          <a:p>
            <a:pPr marL="0" indent="0" algn="just">
              <a:lnSpc>
                <a:spcPct val="170000"/>
              </a:lnSpc>
              <a:spcBef>
                <a:spcPts val="0"/>
              </a:spcBef>
              <a:buNone/>
            </a:pPr>
            <a:r>
              <a:rPr lang="it-IT" sz="5600" dirty="0" smtClean="0">
                <a:latin typeface="Times New Roman" pitchFamily="18" charset="0"/>
                <a:cs typeface="Times New Roman" pitchFamily="18" charset="0"/>
              </a:rPr>
              <a:t>Vivete sempre a testa alta!</a:t>
            </a:r>
          </a:p>
          <a:p>
            <a:pPr marL="0" indent="0" algn="just">
              <a:lnSpc>
                <a:spcPct val="170000"/>
              </a:lnSpc>
              <a:spcBef>
                <a:spcPts val="0"/>
              </a:spcBef>
              <a:buNone/>
            </a:pPr>
            <a:r>
              <a:rPr lang="it-IT" dirty="0" smtClean="0">
                <a:latin typeface="Times New Roman" pitchFamily="18" charset="0"/>
                <a:cs typeface="Times New Roman" pitchFamily="18" charset="0"/>
              </a:rPr>
              <a:t>						</a:t>
            </a:r>
            <a:r>
              <a:rPr lang="it-IT" sz="8000" dirty="0" smtClean="0">
                <a:cs typeface="Times New Roman" pitchFamily="18" charset="0"/>
              </a:rPr>
              <a:t>Alberto Maestro</a:t>
            </a:r>
            <a:endParaRPr lang="it-IT" sz="8000" dirty="0"/>
          </a:p>
        </p:txBody>
      </p:sp>
      <p:sp>
        <p:nvSpPr>
          <p:cNvPr id="2" name="Titolo 1"/>
          <p:cNvSpPr>
            <a:spLocks noGrp="1"/>
          </p:cNvSpPr>
          <p:nvPr>
            <p:ph type="title"/>
          </p:nvPr>
        </p:nvSpPr>
        <p:spPr/>
        <p:txBody>
          <a:bodyPr/>
          <a:lstStyle/>
          <a:p>
            <a:r>
              <a:rPr lang="it-IT" dirty="0" smtClean="0"/>
              <a:t>Come sarà il mondo dopo?</a:t>
            </a:r>
            <a:endParaRPr lang="it-IT" dirty="0"/>
          </a:p>
        </p:txBody>
      </p:sp>
    </p:spTree>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buNone/>
            </a:pPr>
            <a:r>
              <a:rPr lang="it-IT" dirty="0" smtClean="0"/>
              <a:t>	Cari </a:t>
            </a:r>
            <a:r>
              <a:rPr lang="it-IT" dirty="0"/>
              <a:t>posteri, sono una studentessa di terza media dell’anno 2020, in questo periodo stiamo vivendo una situazione drammatica a causa di un virus chiamato “Covid-19”.</a:t>
            </a:r>
          </a:p>
          <a:p>
            <a:pPr>
              <a:buNone/>
            </a:pPr>
            <a:r>
              <a:rPr lang="it-IT" dirty="0" smtClean="0"/>
              <a:t>	Tutto </a:t>
            </a:r>
            <a:r>
              <a:rPr lang="it-IT" dirty="0"/>
              <a:t>questo è partito dalla città </a:t>
            </a:r>
            <a:r>
              <a:rPr lang="it-IT" dirty="0" smtClean="0"/>
              <a:t>cinese </a:t>
            </a:r>
            <a:r>
              <a:rPr lang="it-IT" dirty="0"/>
              <a:t>di Wuhan e successivamente si è diffuso nel </a:t>
            </a:r>
            <a:r>
              <a:rPr lang="it-IT" dirty="0" smtClean="0"/>
              <a:t>nord- Italia </a:t>
            </a:r>
            <a:r>
              <a:rPr lang="it-IT" dirty="0"/>
              <a:t>da un uomo di 38 anni tornato dalla Cina. Attualmente tutta l’Italia dovrebbe rimanere a casa per evitare altri </a:t>
            </a:r>
            <a:r>
              <a:rPr lang="it-IT" dirty="0" smtClean="0"/>
              <a:t>contagi, </a:t>
            </a:r>
            <a:r>
              <a:rPr lang="it-IT" dirty="0"/>
              <a:t>il governo il 5 marzo ha stabilito un decreto che inizialmente manteneva le scuole chiuse fino al 15 marzo che poi hanno prolungato fino al 3 aprile. Ieri, 27 marzo, c’è stato il picco delle persone morte, precisamente 969, mentre i casi positivi sono 86.498. </a:t>
            </a:r>
            <a:endParaRPr lang="it-IT" dirty="0" smtClean="0"/>
          </a:p>
          <a:p>
            <a:pPr>
              <a:buNone/>
            </a:pPr>
            <a:r>
              <a:rPr lang="it-IT" dirty="0" smtClean="0"/>
              <a:t>	Dopo </a:t>
            </a:r>
            <a:r>
              <a:rPr lang="it-IT" dirty="0"/>
              <a:t>questo resoconto della situazione vorrei solo dire alle persone che verranno dopo di me: fate di meglio.</a:t>
            </a:r>
          </a:p>
          <a:p>
            <a:pPr>
              <a:buNone/>
            </a:pPr>
            <a:r>
              <a:rPr lang="it-IT" dirty="0"/>
              <a:t> </a:t>
            </a:r>
          </a:p>
          <a:p>
            <a:pPr>
              <a:buNone/>
            </a:pPr>
            <a:r>
              <a:rPr lang="it-IT" dirty="0" smtClean="0"/>
              <a:t>							Alessia Meloni</a:t>
            </a:r>
            <a:endParaRPr lang="it-IT" dirty="0"/>
          </a:p>
          <a:p>
            <a:endParaRPr lang="it-IT" dirty="0"/>
          </a:p>
        </p:txBody>
      </p:sp>
      <p:sp>
        <p:nvSpPr>
          <p:cNvPr id="2" name="Titolo 1"/>
          <p:cNvSpPr>
            <a:spLocks noGrp="1"/>
          </p:cNvSpPr>
          <p:nvPr>
            <p:ph type="title"/>
          </p:nvPr>
        </p:nvSpPr>
        <p:spPr/>
        <p:txBody>
          <a:bodyPr/>
          <a:lstStyle/>
          <a:p>
            <a:r>
              <a:rPr lang="it-IT" dirty="0" smtClean="0"/>
              <a:t>FATE MEGLIO!</a:t>
            </a:r>
            <a:endParaRPr lang="it-IT" dirty="0"/>
          </a:p>
        </p:txBody>
      </p:sp>
    </p:spTree>
  </p:cSld>
  <p:clrMapOvr>
    <a:masterClrMapping/>
  </p:clrMapOvr>
  <p:transition>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ristina\Desktop\Quale Messaggio\20200401_104331.jpg"/>
          <p:cNvPicPr>
            <a:picLocks noGrp="1" noChangeAspect="1" noChangeArrowheads="1"/>
          </p:cNvPicPr>
          <p:nvPr>
            <p:ph idx="1"/>
          </p:nvPr>
        </p:nvPicPr>
        <p:blipFill>
          <a:blip r:embed="rId2" cstate="print"/>
          <a:srcRect/>
          <a:stretch>
            <a:fillRect/>
          </a:stretch>
        </p:blipFill>
        <p:spPr bwMode="auto">
          <a:xfrm>
            <a:off x="2285984" y="1285861"/>
            <a:ext cx="3786214" cy="5048286"/>
          </a:xfrm>
          <a:prstGeom prst="rect">
            <a:avLst/>
          </a:prstGeom>
          <a:noFill/>
        </p:spPr>
      </p:pic>
      <p:sp>
        <p:nvSpPr>
          <p:cNvPr id="2" name="Titolo 1"/>
          <p:cNvSpPr>
            <a:spLocks noGrp="1"/>
          </p:cNvSpPr>
          <p:nvPr>
            <p:ph type="title"/>
          </p:nvPr>
        </p:nvSpPr>
        <p:spPr/>
        <p:txBody>
          <a:bodyPr>
            <a:normAutofit fontScale="90000"/>
          </a:bodyPr>
          <a:lstStyle/>
          <a:p>
            <a:r>
              <a:rPr lang="it-IT" dirty="0" smtClean="0"/>
              <a:t>Attenzione e Saggezza</a:t>
            </a:r>
            <a:br>
              <a:rPr lang="it-IT" dirty="0" smtClean="0"/>
            </a:br>
            <a:r>
              <a:rPr lang="it-IT" dirty="0" smtClean="0"/>
              <a:t>               					</a:t>
            </a:r>
            <a:r>
              <a:rPr lang="it-IT" sz="2200" dirty="0" smtClean="0"/>
              <a:t>Benedetta Mirra</a:t>
            </a:r>
            <a:endParaRPr lang="it-IT" sz="2200" dirty="0"/>
          </a:p>
        </p:txBody>
      </p:sp>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indent="0" algn="just">
              <a:spcBef>
                <a:spcPts val="0"/>
              </a:spcBef>
              <a:buNone/>
            </a:pPr>
            <a:r>
              <a:rPr lang="it-IT" dirty="0" smtClean="0"/>
              <a:t>Ciao cari posteri, sono una ragazza di 13 anni. Noi in questo periodo stiamo vivendo un'epidemia molto contagiosa. </a:t>
            </a:r>
          </a:p>
          <a:p>
            <a:pPr indent="0" algn="just">
              <a:spcBef>
                <a:spcPts val="0"/>
              </a:spcBef>
              <a:buNone/>
            </a:pPr>
            <a:r>
              <a:rPr lang="it-IT" dirty="0" smtClean="0"/>
              <a:t>Ora non stiamo più andando a scuola perché è chiusa, ma stiamo facendo delle video lezioni con i professori e i compagni di classe. In questo momento ci sono 181.228 contagiati e 24.114 morti. In Italia la malattia è presente di più al nord, ma c'è in tutt'Italia. Noi adesso stiamo a casa per non essere contagiati, ma ci sono moltissime persone che rischiano la vita per salvarne altre, per esempio le persone che ogni giorno vanno all'ospedale nel reparto di malattie infettive e salvano moltissime persone affette dal corona virus. Un giorno durante questa quarantena la polizia ha ringraziato queste persone. Mia madre che è un'infermiera, ma non lavora nel reparto malattie infettive, mi ha fatto vedere questo video. </a:t>
            </a:r>
          </a:p>
          <a:p>
            <a:pPr>
              <a:buNone/>
            </a:pPr>
            <a:r>
              <a:rPr lang="it-IT" dirty="0" smtClean="0"/>
              <a:t>							Amelia Parenti</a:t>
            </a:r>
            <a:endParaRPr lang="it-IT" dirty="0"/>
          </a:p>
        </p:txBody>
      </p:sp>
      <p:sp>
        <p:nvSpPr>
          <p:cNvPr id="2" name="Titolo 1"/>
          <p:cNvSpPr>
            <a:spLocks noGrp="1"/>
          </p:cNvSpPr>
          <p:nvPr>
            <p:ph type="title"/>
          </p:nvPr>
        </p:nvSpPr>
        <p:spPr/>
        <p:txBody>
          <a:bodyPr>
            <a:normAutofit fontScale="90000"/>
          </a:bodyPr>
          <a:lstStyle/>
          <a:p>
            <a:r>
              <a:rPr lang="it-IT" dirty="0" smtClean="0"/>
              <a:t>RISCHIARE LA VITA PER SALVARNE ALTRE</a:t>
            </a:r>
            <a:endParaRPr lang="it-IT" dirty="0"/>
          </a:p>
        </p:txBody>
      </p:sp>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25000" lnSpcReduction="20000"/>
          </a:bodyPr>
          <a:lstStyle/>
          <a:p>
            <a:pPr indent="0">
              <a:lnSpc>
                <a:spcPct val="120000"/>
              </a:lnSpc>
              <a:buNone/>
            </a:pPr>
            <a:r>
              <a:rPr lang="it-IT" sz="8000" dirty="0" smtClean="0">
                <a:latin typeface="Brush Script MT" pitchFamily="66" charset="0"/>
              </a:rPr>
              <a:t>In questo lungo periodo di quarantena, causata dal “COVID-19” conosciuto meglio come CORONAVIRUS, bisogna seguire bene tutte le regole dell’igiene, cosa che tutti dobbiamo fare anche al di fuori di questa situazione, come per esempio lavarsi le mani prima di mangiare; ma in questo momento soprattutto bisogna restare in casa e non uscire, se non per fare la spesa. Questo CORONAVIRUS, iniziato in Cina e arrivato in tutto il mondo, all’inizio non sembrava una cosa pericolosa, ma ora che sta salendo sempre di più il numero dei contagi e dei morti abbiamo capito che non è cosa da prendere con superficialità. </a:t>
            </a:r>
          </a:p>
          <a:p>
            <a:pPr indent="0">
              <a:lnSpc>
                <a:spcPct val="120000"/>
              </a:lnSpc>
              <a:buNone/>
            </a:pPr>
            <a:r>
              <a:rPr lang="it-IT" sz="8000" dirty="0" smtClean="0">
                <a:latin typeface="Brush Script MT" pitchFamily="66" charset="0"/>
              </a:rPr>
              <a:t>Questo periodo all’inizio poteva essere la gioia di tante persone, ma ora abbiamo capito che non è così, a me personalmente mancano tutte le mie vecchie abitudini, la scuola, tutti i miei amici, la pallavolo e la libertà di stare all’aria aperta; con i professori e la classe per andare avanti col programma facciamo le video lezioni, mentre con i miei amici ci teniamo in contatto. </a:t>
            </a:r>
          </a:p>
          <a:p>
            <a:pPr indent="0">
              <a:lnSpc>
                <a:spcPct val="120000"/>
              </a:lnSpc>
              <a:buNone/>
            </a:pPr>
            <a:r>
              <a:rPr lang="it-IT" sz="8000" dirty="0" smtClean="0">
                <a:latin typeface="Brush Script MT" pitchFamily="66" charset="0"/>
              </a:rPr>
              <a:t>Una cosa positiva, secondo me, è che possiamo </a:t>
            </a:r>
            <a:r>
              <a:rPr lang="it-IT" sz="7200" dirty="0" smtClean="0">
                <a:latin typeface="Brush Script MT" pitchFamily="66" charset="0"/>
              </a:rPr>
              <a:t>passare più tempo con la famiglia e fare tutto con più calma.</a:t>
            </a:r>
          </a:p>
          <a:p>
            <a:pPr indent="0">
              <a:buNone/>
            </a:pPr>
            <a:r>
              <a:rPr lang="it-IT" sz="4500" dirty="0" smtClean="0">
                <a:latin typeface="Brush Script MT" pitchFamily="66" charset="0"/>
              </a:rPr>
              <a:t> </a:t>
            </a:r>
          </a:p>
          <a:p>
            <a:pPr>
              <a:buNone/>
            </a:pPr>
            <a:r>
              <a:rPr lang="it-IT" dirty="0" smtClean="0"/>
              <a:t>							</a:t>
            </a:r>
            <a:r>
              <a:rPr lang="it-IT" sz="8000" dirty="0" smtClean="0"/>
              <a:t>Viola Pinna</a:t>
            </a:r>
          </a:p>
          <a:p>
            <a:pPr>
              <a:buNone/>
            </a:pPr>
            <a:r>
              <a:rPr lang="it-IT" dirty="0" smtClean="0"/>
              <a:t/>
            </a:r>
            <a:br>
              <a:rPr lang="it-IT" dirty="0" smtClean="0"/>
            </a:br>
            <a:endParaRPr lang="it-IT" dirty="0"/>
          </a:p>
        </p:txBody>
      </p:sp>
      <p:sp>
        <p:nvSpPr>
          <p:cNvPr id="2" name="Titolo 1"/>
          <p:cNvSpPr>
            <a:spLocks noGrp="1"/>
          </p:cNvSpPr>
          <p:nvPr>
            <p:ph type="title"/>
          </p:nvPr>
        </p:nvSpPr>
        <p:spPr/>
        <p:txBody>
          <a:bodyPr/>
          <a:lstStyle/>
          <a:p>
            <a:r>
              <a:rPr lang="it-IT" dirty="0" smtClean="0"/>
              <a:t>Non sembrava pericoloso</a:t>
            </a:r>
            <a:endParaRPr lang="it-IT"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00034" y="1571612"/>
            <a:ext cx="8229600" cy="4525963"/>
          </a:xfrm>
          <a:noFill/>
        </p:spPr>
        <p:txBody>
          <a:bodyPr>
            <a:normAutofit/>
          </a:bodyPr>
          <a:lstStyle/>
          <a:p>
            <a:pPr algn="ctr">
              <a:buNone/>
            </a:pPr>
            <a:r>
              <a:rPr lang="it-IT" sz="5400" dirty="0" smtClean="0"/>
              <a:t>Quale messaggio vuoi lasciare ai posteri riguardo il momento storico che stai vivendo?</a:t>
            </a:r>
          </a:p>
          <a:p>
            <a:pPr algn="ctr">
              <a:buNone/>
            </a:pPr>
            <a:endParaRPr lang="it-IT" sz="5400" dirty="0"/>
          </a:p>
        </p:txBody>
      </p:sp>
      <p:sp>
        <p:nvSpPr>
          <p:cNvPr id="2" name="Titolo 1"/>
          <p:cNvSpPr>
            <a:spLocks noGrp="1"/>
          </p:cNvSpPr>
          <p:nvPr>
            <p:ph type="title"/>
          </p:nvPr>
        </p:nvSpPr>
        <p:spPr/>
        <p:txBody>
          <a:bodyPr>
            <a:normAutofit fontScale="90000"/>
          </a:bodyPr>
          <a:lstStyle/>
          <a:p>
            <a:r>
              <a:rPr lang="it-IT" dirty="0" smtClean="0"/>
              <a:t/>
            </a:r>
            <a:br>
              <a:rPr lang="it-IT" dirty="0" smtClean="0"/>
            </a:br>
            <a:r>
              <a:rPr lang="it-IT" dirty="0" smtClean="0"/>
              <a:t>RIFLESSIONE</a:t>
            </a:r>
            <a:br>
              <a:rPr lang="it-IT" dirty="0" smtClean="0"/>
            </a:br>
            <a:endParaRPr lang="it-IT" dirty="0"/>
          </a:p>
        </p:txBody>
      </p:sp>
      <p:sp>
        <p:nvSpPr>
          <p:cNvPr id="6" name="Fumetto 4 5"/>
          <p:cNvSpPr/>
          <p:nvPr/>
        </p:nvSpPr>
        <p:spPr>
          <a:xfrm>
            <a:off x="714348" y="142852"/>
            <a:ext cx="7929618" cy="5857892"/>
          </a:xfrm>
          <a:prstGeom prst="cloudCallou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buNone/>
            </a:pPr>
            <a:r>
              <a:rPr lang="it-IT" dirty="0" smtClean="0"/>
              <a:t>				</a:t>
            </a:r>
            <a:endParaRPr lang="it-IT" dirty="0" smtClean="0"/>
          </a:p>
          <a:p>
            <a:pPr algn="ctr">
              <a:buNone/>
            </a:pPr>
            <a:r>
              <a:rPr lang="it-IT" dirty="0" smtClean="0"/>
              <a:t>PANDEMIA </a:t>
            </a:r>
            <a:r>
              <a:rPr lang="it-IT" dirty="0"/>
              <a:t>2020</a:t>
            </a:r>
            <a:endParaRPr lang="it-IT" b="0" dirty="0" smtClean="0"/>
          </a:p>
          <a:p>
            <a:pPr algn="just">
              <a:buNone/>
            </a:pPr>
            <a:r>
              <a:rPr lang="it-IT" b="0" dirty="0" smtClean="0"/>
              <a:t/>
            </a:r>
            <a:br>
              <a:rPr lang="it-IT" b="0" dirty="0" smtClean="0"/>
            </a:br>
            <a:r>
              <a:rPr lang="it-IT" dirty="0"/>
              <a:t>Siamo in guerra: il nemico INVISIBILE si chiama COVID-19. Lo combattiamo con guanti e mascherine sempre più difficili da trovare, e con l’ISOLAMENTO, la SOLIDARIETA’ e la  SPERANZA che passi </a:t>
            </a:r>
            <a:r>
              <a:rPr lang="it-IT" dirty="0" smtClean="0"/>
              <a:t>presto.</a:t>
            </a:r>
            <a:endParaRPr lang="it-IT" b="0" dirty="0" smtClean="0"/>
          </a:p>
          <a:p>
            <a:pPr algn="just">
              <a:buNone/>
            </a:pPr>
            <a:r>
              <a:rPr lang="it-IT" dirty="0"/>
              <a:t>  “PIU’ RESTEREMO A CASA, LONTANI GLI UNI DAGLI ALTRI, PRIMA NE USCIREMI TUTTI INSIEME</a:t>
            </a:r>
            <a:r>
              <a:rPr lang="it-IT" dirty="0" smtClean="0"/>
              <a:t>”.</a:t>
            </a:r>
          </a:p>
          <a:p>
            <a:pPr>
              <a:buNone/>
            </a:pPr>
            <a:r>
              <a:rPr lang="it-IT" b="0" dirty="0" smtClean="0"/>
              <a:t>					</a:t>
            </a:r>
            <a:endParaRPr lang="it-IT" b="0" dirty="0" smtClean="0"/>
          </a:p>
          <a:p>
            <a:pPr>
              <a:buNone/>
            </a:pPr>
            <a:r>
              <a:rPr lang="it-IT" dirty="0" smtClean="0"/>
              <a:t>	</a:t>
            </a:r>
            <a:r>
              <a:rPr lang="it-IT" dirty="0" smtClean="0"/>
              <a:t>					</a:t>
            </a:r>
            <a:r>
              <a:rPr lang="it-IT" sz="2200" b="0" dirty="0" smtClean="0"/>
              <a:t>Beatrice </a:t>
            </a:r>
            <a:r>
              <a:rPr lang="it-IT" sz="2200" b="0" dirty="0" smtClean="0"/>
              <a:t>Aurora Russo</a:t>
            </a:r>
          </a:p>
          <a:p>
            <a:pPr>
              <a:buNone/>
            </a:pPr>
            <a:r>
              <a:rPr lang="it-IT" b="0" dirty="0" smtClean="0"/>
              <a:t/>
            </a:r>
            <a:br>
              <a:rPr lang="it-IT" b="0" dirty="0" smtClean="0"/>
            </a:br>
            <a:endParaRPr lang="it-IT" dirty="0"/>
          </a:p>
        </p:txBody>
      </p:sp>
      <p:sp>
        <p:nvSpPr>
          <p:cNvPr id="2" name="Titolo 1"/>
          <p:cNvSpPr>
            <a:spLocks noGrp="1"/>
          </p:cNvSpPr>
          <p:nvPr>
            <p:ph type="title"/>
          </p:nvPr>
        </p:nvSpPr>
        <p:spPr/>
        <p:txBody>
          <a:bodyPr/>
          <a:lstStyle/>
          <a:p>
            <a:r>
              <a:rPr lang="it-IT" dirty="0" smtClean="0"/>
              <a:t>UN NEMICO INVISIBILE</a:t>
            </a:r>
            <a:endParaRPr lang="it-IT" dirty="0"/>
          </a:p>
        </p:txBody>
      </p:sp>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pPr algn="just">
              <a:lnSpc>
                <a:spcPct val="170000"/>
              </a:lnSpc>
              <a:buNone/>
            </a:pPr>
            <a:r>
              <a:rPr lang="it-IT" dirty="0" smtClean="0"/>
              <a:t>	</a:t>
            </a:r>
            <a:r>
              <a:rPr lang="it-IT" dirty="0" smtClean="0">
                <a:latin typeface="Lucida Calligraphy" pitchFamily="66" charset="0"/>
              </a:rPr>
              <a:t>L’unica </a:t>
            </a:r>
            <a:r>
              <a:rPr lang="it-IT" dirty="0">
                <a:latin typeface="Lucida Calligraphy" pitchFamily="66" charset="0"/>
              </a:rPr>
              <a:t>cosa pesante da dover sopportare è il </a:t>
            </a:r>
            <a:r>
              <a:rPr lang="it-IT" dirty="0" smtClean="0">
                <a:latin typeface="Lucida Calligraphy" pitchFamily="66" charset="0"/>
              </a:rPr>
              <a:t>fatto di </a:t>
            </a:r>
            <a:r>
              <a:rPr lang="it-IT" dirty="0">
                <a:latin typeface="Lucida Calligraphy" pitchFamily="66" charset="0"/>
              </a:rPr>
              <a:t>dover stare sempre e per forza in casa, potendo uscire solo per fare la spesa (muniti di mascherine e guanti) e stando a 2 metri di distanza dalle persone. </a:t>
            </a:r>
            <a:endParaRPr lang="it-IT" dirty="0" smtClean="0">
              <a:latin typeface="Lucida Calligraphy" pitchFamily="66" charset="0"/>
            </a:endParaRPr>
          </a:p>
          <a:p>
            <a:pPr>
              <a:lnSpc>
                <a:spcPct val="170000"/>
              </a:lnSpc>
              <a:buNone/>
            </a:pPr>
            <a:r>
              <a:rPr lang="it-IT" dirty="0" smtClean="0">
                <a:latin typeface="Lucida Calligraphy" pitchFamily="66" charset="0"/>
              </a:rPr>
              <a:t>	Ed </a:t>
            </a:r>
            <a:r>
              <a:rPr lang="it-IT" dirty="0">
                <a:latin typeface="Lucida Calligraphy" pitchFamily="66" charset="0"/>
              </a:rPr>
              <a:t>è qui che ci </a:t>
            </a:r>
            <a:r>
              <a:rPr lang="it-IT" dirty="0" smtClean="0">
                <a:latin typeface="Lucida Calligraphy" pitchFamily="66" charset="0"/>
              </a:rPr>
              <a:t>si rende </a:t>
            </a:r>
            <a:r>
              <a:rPr lang="it-IT" dirty="0">
                <a:latin typeface="Lucida Calligraphy" pitchFamily="66" charset="0"/>
              </a:rPr>
              <a:t>conto che le piccole </a:t>
            </a:r>
            <a:r>
              <a:rPr lang="it-IT" dirty="0" smtClean="0">
                <a:latin typeface="Lucida Calligraphy" pitchFamily="66" charset="0"/>
              </a:rPr>
              <a:t>cose, </a:t>
            </a:r>
            <a:r>
              <a:rPr lang="it-IT" dirty="0">
                <a:latin typeface="Lucida Calligraphy" pitchFamily="66" charset="0"/>
              </a:rPr>
              <a:t>come fare una passeggiata, andare a vedere un film e  fare una </a:t>
            </a:r>
            <a:r>
              <a:rPr lang="it-IT" dirty="0" err="1">
                <a:latin typeface="Lucida Calligraphy" pitchFamily="66" charset="0"/>
              </a:rPr>
              <a:t>pizzata</a:t>
            </a:r>
            <a:r>
              <a:rPr lang="it-IT" dirty="0">
                <a:latin typeface="Lucida Calligraphy" pitchFamily="66" charset="0"/>
              </a:rPr>
              <a:t> con le amiche, le abbiamo sempre date per scontato</a:t>
            </a:r>
            <a:r>
              <a:rPr lang="it-IT" dirty="0" smtClean="0">
                <a:latin typeface="Lucida Calligraphy" pitchFamily="66" charset="0"/>
              </a:rPr>
              <a:t>...</a:t>
            </a:r>
          </a:p>
          <a:p>
            <a:pPr>
              <a:buNone/>
            </a:pPr>
            <a:endParaRPr lang="it-IT" b="0" dirty="0" smtClean="0"/>
          </a:p>
          <a:p>
            <a:pPr>
              <a:buNone/>
            </a:pPr>
            <a:r>
              <a:rPr lang="it-IT" dirty="0" smtClean="0"/>
              <a:t>						</a:t>
            </a:r>
            <a:r>
              <a:rPr lang="it-IT" sz="2900" dirty="0" smtClean="0"/>
              <a:t>Sofia </a:t>
            </a:r>
            <a:r>
              <a:rPr lang="it-IT" sz="2900" dirty="0" err="1" smtClean="0"/>
              <a:t>Santinelli</a:t>
            </a:r>
            <a:endParaRPr lang="it-IT" sz="2900" b="0" dirty="0" smtClean="0"/>
          </a:p>
          <a:p>
            <a:pPr>
              <a:buNone/>
            </a:pPr>
            <a:r>
              <a:rPr lang="it-IT" dirty="0" smtClean="0"/>
              <a:t/>
            </a:r>
            <a:br>
              <a:rPr lang="it-IT" dirty="0" smtClean="0"/>
            </a:br>
            <a:endParaRPr lang="it-IT" dirty="0"/>
          </a:p>
        </p:txBody>
      </p:sp>
      <p:sp>
        <p:nvSpPr>
          <p:cNvPr id="2" name="Titolo 1"/>
          <p:cNvSpPr>
            <a:spLocks noGrp="1"/>
          </p:cNvSpPr>
          <p:nvPr>
            <p:ph type="title"/>
          </p:nvPr>
        </p:nvSpPr>
        <p:spPr/>
        <p:txBody>
          <a:bodyPr>
            <a:normAutofit fontScale="90000"/>
          </a:bodyPr>
          <a:lstStyle/>
          <a:p>
            <a:r>
              <a:rPr lang="it-IT" dirty="0" smtClean="0"/>
              <a:t>L’IMPORTANZA DELLE PICCOLE COSE</a:t>
            </a:r>
            <a:endParaRPr lang="it-IT" dirty="0"/>
          </a:p>
        </p:txBody>
      </p:sp>
    </p:spTree>
  </p:cSld>
  <p:clrMapOvr>
    <a:masterClrMapping/>
  </p:clrMapOvr>
  <p:transition>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pPr indent="0">
              <a:lnSpc>
                <a:spcPct val="120000"/>
              </a:lnSpc>
              <a:spcBef>
                <a:spcPts val="0"/>
              </a:spcBef>
              <a:buNone/>
            </a:pPr>
            <a:r>
              <a:rPr lang="it-IT" dirty="0" smtClean="0"/>
              <a:t>Ciao! Non </a:t>
            </a:r>
            <a:r>
              <a:rPr lang="it-IT" dirty="0"/>
              <a:t>so se qualcuno leggerà mai questo </a:t>
            </a:r>
            <a:r>
              <a:rPr lang="it-IT" dirty="0" smtClean="0"/>
              <a:t>messaggio …. </a:t>
            </a:r>
            <a:r>
              <a:rPr lang="it-IT" dirty="0"/>
              <a:t>comunque iniziamo</a:t>
            </a:r>
            <a:r>
              <a:rPr lang="it-IT" dirty="0" smtClean="0"/>
              <a:t>. Io </a:t>
            </a:r>
            <a:r>
              <a:rPr lang="it-IT" dirty="0"/>
              <a:t>mi chiamo Alessio </a:t>
            </a:r>
            <a:r>
              <a:rPr lang="it-IT" dirty="0" smtClean="0"/>
              <a:t>e purtroppo </a:t>
            </a:r>
            <a:r>
              <a:rPr lang="it-IT" dirty="0"/>
              <a:t>sono </a:t>
            </a:r>
            <a:r>
              <a:rPr lang="it-IT" dirty="0" smtClean="0"/>
              <a:t>“nato” </a:t>
            </a:r>
            <a:r>
              <a:rPr lang="it-IT" dirty="0"/>
              <a:t>in questo periodo dove dal cielo è cascata una nuvola nera chiamata “CORONAVIRUS</a:t>
            </a:r>
            <a:r>
              <a:rPr lang="it-IT" dirty="0" smtClean="0"/>
              <a:t>”.</a:t>
            </a:r>
          </a:p>
          <a:p>
            <a:pPr indent="0">
              <a:lnSpc>
                <a:spcPct val="120000"/>
              </a:lnSpc>
              <a:spcBef>
                <a:spcPts val="0"/>
              </a:spcBef>
              <a:buNone/>
            </a:pPr>
            <a:r>
              <a:rPr lang="it-IT" dirty="0" smtClean="0"/>
              <a:t>E’ il 30/03/2020 e io sono </a:t>
            </a:r>
            <a:r>
              <a:rPr lang="it-IT" dirty="0"/>
              <a:t>in quarantena da ormai un </a:t>
            </a:r>
            <a:r>
              <a:rPr lang="it-IT" dirty="0" smtClean="0"/>
              <a:t>mese, </a:t>
            </a:r>
            <a:r>
              <a:rPr lang="it-IT" dirty="0"/>
              <a:t>non vado a scuola e non faccio sport . Ogni giorno muoiono decine di persone </a:t>
            </a:r>
            <a:r>
              <a:rPr lang="it-IT" dirty="0" smtClean="0"/>
              <a:t>in </a:t>
            </a:r>
            <a:r>
              <a:rPr lang="it-IT" dirty="0"/>
              <a:t>tutto il </a:t>
            </a:r>
            <a:r>
              <a:rPr lang="it-IT" dirty="0" smtClean="0"/>
              <a:t>mondo, </a:t>
            </a:r>
            <a:r>
              <a:rPr lang="it-IT" dirty="0"/>
              <a:t>io l’unica cosa che posso dire a </a:t>
            </a:r>
            <a:r>
              <a:rPr lang="it-IT" dirty="0" smtClean="0"/>
              <a:t>te, sì </a:t>
            </a:r>
            <a:r>
              <a:rPr lang="it-IT" dirty="0"/>
              <a:t>proprio a te che stai leggendo questo </a:t>
            </a:r>
            <a:r>
              <a:rPr lang="it-IT" dirty="0" smtClean="0"/>
              <a:t>messaggio, </a:t>
            </a:r>
            <a:r>
              <a:rPr lang="it-IT" dirty="0"/>
              <a:t>forse sarai un ragazzo </a:t>
            </a:r>
            <a:r>
              <a:rPr lang="it-IT" dirty="0" smtClean="0"/>
              <a:t>come me della </a:t>
            </a:r>
            <a:r>
              <a:rPr lang="it-IT" dirty="0"/>
              <a:t>terza </a:t>
            </a:r>
            <a:r>
              <a:rPr lang="it-IT" dirty="0" smtClean="0"/>
              <a:t>media o chissà se probabilmente </a:t>
            </a:r>
            <a:r>
              <a:rPr lang="it-IT" dirty="0"/>
              <a:t>questo messaggio sarà scritto </a:t>
            </a:r>
            <a:r>
              <a:rPr lang="it-IT" dirty="0" smtClean="0"/>
              <a:t>invano..</a:t>
            </a:r>
          </a:p>
          <a:p>
            <a:pPr indent="0">
              <a:lnSpc>
                <a:spcPct val="120000"/>
              </a:lnSpc>
              <a:spcBef>
                <a:spcPts val="0"/>
              </a:spcBef>
              <a:buNone/>
            </a:pPr>
            <a:r>
              <a:rPr lang="it-IT" dirty="0" smtClean="0"/>
              <a:t>Io </a:t>
            </a:r>
            <a:r>
              <a:rPr lang="it-IT" dirty="0"/>
              <a:t>una cosa ho imparato da questa </a:t>
            </a:r>
            <a:r>
              <a:rPr lang="it-IT" dirty="0" smtClean="0"/>
              <a:t>esperienza: ho </a:t>
            </a:r>
            <a:r>
              <a:rPr lang="it-IT" dirty="0"/>
              <a:t>capito che dobbiamo vivere e trattare le persone che amiamo come se fosse il nostro ultimo </a:t>
            </a:r>
            <a:r>
              <a:rPr lang="it-IT" dirty="0" smtClean="0"/>
              <a:t>giorno, perché </a:t>
            </a:r>
            <a:r>
              <a:rPr lang="it-IT" dirty="0"/>
              <a:t>ora come ora un nipote come </a:t>
            </a:r>
            <a:r>
              <a:rPr lang="it-IT" dirty="0" smtClean="0"/>
              <a:t>me, </a:t>
            </a:r>
            <a:r>
              <a:rPr lang="it-IT" dirty="0"/>
              <a:t>che fortunatamente </a:t>
            </a:r>
            <a:r>
              <a:rPr lang="it-IT" dirty="0" smtClean="0"/>
              <a:t>ha </a:t>
            </a:r>
            <a:r>
              <a:rPr lang="it-IT" dirty="0"/>
              <a:t>ancora i </a:t>
            </a:r>
            <a:r>
              <a:rPr lang="it-IT" dirty="0" smtClean="0"/>
              <a:t>nonni,  </a:t>
            </a:r>
            <a:r>
              <a:rPr lang="it-IT" dirty="0"/>
              <a:t>potrebbe ritrovarsi senza in </a:t>
            </a:r>
            <a:r>
              <a:rPr lang="it-IT" dirty="0" smtClean="0"/>
              <a:t>un qualsiasi </a:t>
            </a:r>
            <a:r>
              <a:rPr lang="it-IT" dirty="0"/>
              <a:t>momento</a:t>
            </a:r>
            <a:r>
              <a:rPr lang="it-IT" dirty="0" smtClean="0"/>
              <a:t>.</a:t>
            </a:r>
          </a:p>
          <a:p>
            <a:pPr indent="0">
              <a:lnSpc>
                <a:spcPct val="120000"/>
              </a:lnSpc>
              <a:spcBef>
                <a:spcPts val="0"/>
              </a:spcBef>
              <a:buNone/>
            </a:pPr>
            <a:r>
              <a:rPr lang="it-IT" dirty="0" smtClean="0"/>
              <a:t>Saluti e …. </a:t>
            </a:r>
            <a:r>
              <a:rPr lang="it-IT" dirty="0" smtClean="0">
                <a:latin typeface="Lucida Calligraphy" pitchFamily="66" charset="0"/>
              </a:rPr>
              <a:t>Vivi </a:t>
            </a:r>
            <a:r>
              <a:rPr lang="it-IT" dirty="0">
                <a:latin typeface="Lucida Calligraphy" pitchFamily="66" charset="0"/>
              </a:rPr>
              <a:t>al meglio SEMPRE</a:t>
            </a:r>
            <a:r>
              <a:rPr lang="it-IT" dirty="0"/>
              <a:t>!</a:t>
            </a:r>
          </a:p>
          <a:p>
            <a:pPr>
              <a:buNone/>
            </a:pPr>
            <a:r>
              <a:rPr lang="it-IT" dirty="0" smtClean="0"/>
              <a:t>							</a:t>
            </a:r>
            <a:r>
              <a:rPr lang="it-IT" sz="2900" dirty="0" smtClean="0"/>
              <a:t>Alessio Santoro</a:t>
            </a:r>
            <a:endParaRPr lang="it-IT" sz="2900" dirty="0"/>
          </a:p>
        </p:txBody>
      </p:sp>
      <p:sp>
        <p:nvSpPr>
          <p:cNvPr id="2" name="Titolo 1"/>
          <p:cNvSpPr>
            <a:spLocks noGrp="1"/>
          </p:cNvSpPr>
          <p:nvPr>
            <p:ph type="title"/>
          </p:nvPr>
        </p:nvSpPr>
        <p:spPr/>
        <p:txBody>
          <a:bodyPr/>
          <a:lstStyle/>
          <a:p>
            <a:r>
              <a:rPr lang="it-IT" dirty="0" err="1" smtClean="0"/>
              <a:t>VIVI</a:t>
            </a:r>
            <a:r>
              <a:rPr lang="it-IT" dirty="0" smtClean="0"/>
              <a:t> AL MEGLIO SEMPRE!</a:t>
            </a:r>
            <a:endParaRPr lang="it-IT" dirty="0"/>
          </a:p>
        </p:txBody>
      </p:sp>
    </p:spTree>
  </p:cSld>
  <p:clrMapOvr>
    <a:masterClrMapping/>
  </p:clrMapOvr>
  <p:transition>
    <p:wedg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buNone/>
            </a:pPr>
            <a:r>
              <a:rPr lang="it-IT" dirty="0"/>
              <a:t/>
            </a:r>
            <a:br>
              <a:rPr lang="it-IT" dirty="0"/>
            </a:br>
            <a:r>
              <a:rPr lang="it-IT" dirty="0"/>
              <a:t>Questo che stiamo passando è un periodo </a:t>
            </a:r>
            <a:r>
              <a:rPr lang="it-IT" dirty="0" smtClean="0"/>
              <a:t>strano, </a:t>
            </a:r>
            <a:r>
              <a:rPr lang="it-IT" dirty="0"/>
              <a:t>è un po’ difficile nel senso che non puoi stare con amici, uscire di casa, andare a </a:t>
            </a:r>
            <a:r>
              <a:rPr lang="it-IT" dirty="0" smtClean="0"/>
              <a:t>scuola, ma </a:t>
            </a:r>
            <a:r>
              <a:rPr lang="it-IT" dirty="0"/>
              <a:t>è anche un periodo dove puoi stare di più con la famiglia, </a:t>
            </a:r>
            <a:r>
              <a:rPr lang="it-IT" dirty="0" smtClean="0"/>
              <a:t>non passare le </a:t>
            </a:r>
            <a:r>
              <a:rPr lang="it-IT" dirty="0"/>
              <a:t>giornate solo a </a:t>
            </a:r>
            <a:r>
              <a:rPr lang="it-IT" dirty="0" smtClean="0"/>
              <a:t>studiare, </a:t>
            </a:r>
            <a:r>
              <a:rPr lang="it-IT" dirty="0"/>
              <a:t>ma anche a dire </a:t>
            </a:r>
            <a:r>
              <a:rPr lang="it-IT" dirty="0" smtClean="0"/>
              <a:t>“che </a:t>
            </a:r>
            <a:r>
              <a:rPr lang="it-IT" dirty="0"/>
              <a:t>bello stare </a:t>
            </a:r>
            <a:r>
              <a:rPr lang="it-IT" dirty="0" smtClean="0"/>
              <a:t>insieme” </a:t>
            </a:r>
            <a:r>
              <a:rPr lang="it-IT" dirty="0"/>
              <a:t>e svegliarsi alle 9 di </a:t>
            </a:r>
            <a:r>
              <a:rPr lang="it-IT" dirty="0" smtClean="0"/>
              <a:t>mattina.</a:t>
            </a:r>
            <a:r>
              <a:rPr lang="it-IT" dirty="0"/>
              <a:t/>
            </a:r>
            <a:br>
              <a:rPr lang="it-IT" dirty="0"/>
            </a:br>
            <a:r>
              <a:rPr lang="it-IT" dirty="0"/>
              <a:t>Voglio dire che in questo periodo bisogna sempre lavare le mani anche dopo </a:t>
            </a:r>
            <a:r>
              <a:rPr lang="it-IT" dirty="0" smtClean="0"/>
              <a:t>aver fatto </a:t>
            </a:r>
            <a:r>
              <a:rPr lang="it-IT" dirty="0"/>
              <a:t>una cosa dove non ti </a:t>
            </a:r>
            <a:r>
              <a:rPr lang="it-IT" dirty="0" smtClean="0"/>
              <a:t>sporchi, </a:t>
            </a:r>
            <a:r>
              <a:rPr lang="it-IT" dirty="0"/>
              <a:t>così sei sempre </a:t>
            </a:r>
            <a:r>
              <a:rPr lang="it-IT" dirty="0" smtClean="0"/>
              <a:t>pulito.</a:t>
            </a:r>
          </a:p>
          <a:p>
            <a:pPr>
              <a:buNone/>
            </a:pPr>
            <a:endParaRPr lang="it-IT" dirty="0"/>
          </a:p>
          <a:p>
            <a:pPr>
              <a:buNone/>
            </a:pPr>
            <a:r>
              <a:rPr lang="it-IT" dirty="0" smtClean="0"/>
              <a:t>						</a:t>
            </a:r>
            <a:r>
              <a:rPr lang="it-IT" sz="2200" dirty="0" smtClean="0"/>
              <a:t>Alyssa Irish Serioso</a:t>
            </a:r>
            <a:endParaRPr lang="it-IT" sz="2200" dirty="0"/>
          </a:p>
          <a:p>
            <a:pPr>
              <a:buNone/>
            </a:pPr>
            <a:r>
              <a:rPr lang="it-IT" dirty="0" smtClean="0"/>
              <a:t/>
            </a:r>
            <a:br>
              <a:rPr lang="it-IT" dirty="0" smtClean="0"/>
            </a:br>
            <a:endParaRPr lang="it-IT" dirty="0"/>
          </a:p>
        </p:txBody>
      </p:sp>
      <p:sp>
        <p:nvSpPr>
          <p:cNvPr id="2" name="Titolo 1"/>
          <p:cNvSpPr>
            <a:spLocks noGrp="1"/>
          </p:cNvSpPr>
          <p:nvPr>
            <p:ph type="title"/>
          </p:nvPr>
        </p:nvSpPr>
        <p:spPr/>
        <p:txBody>
          <a:bodyPr/>
          <a:lstStyle/>
          <a:p>
            <a:r>
              <a:rPr lang="it-IT" dirty="0" smtClean="0"/>
              <a:t>PERIODO STRANO</a:t>
            </a:r>
            <a:endParaRPr lang="it-IT" dirty="0"/>
          </a:p>
        </p:txBody>
      </p:sp>
    </p:spTree>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25000" lnSpcReduction="20000"/>
          </a:bodyPr>
          <a:lstStyle/>
          <a:p>
            <a:pPr indent="0" algn="just">
              <a:buNone/>
            </a:pPr>
            <a:endParaRPr lang="it-IT" dirty="0" smtClean="0">
              <a:latin typeface="Times New Roman" pitchFamily="18" charset="0"/>
              <a:cs typeface="Times New Roman" pitchFamily="18" charset="0"/>
            </a:endParaRPr>
          </a:p>
          <a:p>
            <a:pPr indent="0" algn="just">
              <a:buNone/>
            </a:pPr>
            <a:r>
              <a:rPr lang="it-IT" sz="5600" dirty="0" smtClean="0">
                <a:latin typeface="Times New Roman" pitchFamily="18" charset="0"/>
                <a:cs typeface="Times New Roman" pitchFamily="18" charset="0"/>
              </a:rPr>
              <a:t>Buongiorno cari posteri, mi chiamo Tommaso e sono un alunno di terza media della scuola</a:t>
            </a:r>
          </a:p>
          <a:p>
            <a:pPr indent="0" algn="just">
              <a:buNone/>
            </a:pPr>
            <a:r>
              <a:rPr lang="it-IT" sz="5600" dirty="0" smtClean="0">
                <a:latin typeface="Times New Roman" pitchFamily="18" charset="0"/>
                <a:cs typeface="Times New Roman" pitchFamily="18" charset="0"/>
              </a:rPr>
              <a:t>“Leonardo Fibonacci” di Pisa. Vi starete chiedendo il motivo per cui vi ho chiamato con il termine ‘’Posteri’’ e per quale motivo vi sto scrivendo questa lettera. </a:t>
            </a:r>
          </a:p>
          <a:p>
            <a:pPr indent="0" algn="just">
              <a:buNone/>
            </a:pPr>
            <a:r>
              <a:rPr lang="it-IT" sz="5600" dirty="0" smtClean="0">
                <a:latin typeface="Times New Roman" pitchFamily="18" charset="0"/>
                <a:cs typeface="Times New Roman" pitchFamily="18" charset="0"/>
              </a:rPr>
              <a:t>I motivi sono semplici (almeno da capire): vi scrivo questa lettera perché, in questo momento ( Marzo</a:t>
            </a:r>
          </a:p>
          <a:p>
            <a:pPr indent="0" algn="just">
              <a:buNone/>
            </a:pPr>
            <a:r>
              <a:rPr lang="it-IT" sz="5600" dirty="0" smtClean="0">
                <a:latin typeface="Times New Roman" pitchFamily="18" charset="0"/>
                <a:cs typeface="Times New Roman" pitchFamily="18" charset="0"/>
              </a:rPr>
              <a:t>2020) l’umanità sta vivendo un periodo complicato, visto il blocco delle industrie e in generale dello</a:t>
            </a:r>
          </a:p>
          <a:p>
            <a:pPr indent="0" algn="just">
              <a:buNone/>
            </a:pPr>
            <a:r>
              <a:rPr lang="it-IT" sz="5600" dirty="0" smtClean="0">
                <a:latin typeface="Times New Roman" pitchFamily="18" charset="0"/>
                <a:cs typeface="Times New Roman" pitchFamily="18" charset="0"/>
              </a:rPr>
              <a:t>Stato. Ma come mai abbiamo questo stato di crisi, starete pensando.</a:t>
            </a:r>
          </a:p>
          <a:p>
            <a:pPr indent="0" algn="just">
              <a:buNone/>
            </a:pPr>
            <a:r>
              <a:rPr lang="it-IT" sz="5600" dirty="0" smtClean="0">
                <a:latin typeface="Times New Roman" pitchFamily="18" charset="0"/>
                <a:cs typeface="Times New Roman" pitchFamily="18" charset="0"/>
              </a:rPr>
              <a:t>La motivazione è la seguente: in questo periodo in Italia e in tutto il mondo si sta diffondendo un virus</a:t>
            </a:r>
          </a:p>
          <a:p>
            <a:pPr indent="0" algn="just">
              <a:buNone/>
            </a:pPr>
            <a:r>
              <a:rPr lang="it-IT" sz="5600" dirty="0" smtClean="0">
                <a:latin typeface="Times New Roman" pitchFamily="18" charset="0"/>
                <a:cs typeface="Times New Roman" pitchFamily="18" charset="0"/>
              </a:rPr>
              <a:t>chiamato: ‘’Covid-19” o più semplicemente ‘’Coronavirus’’.</a:t>
            </a:r>
          </a:p>
          <a:p>
            <a:pPr indent="0" algn="just">
              <a:buNone/>
            </a:pPr>
            <a:r>
              <a:rPr lang="it-IT" sz="5600" dirty="0" smtClean="0">
                <a:latin typeface="Times New Roman" pitchFamily="18" charset="0"/>
                <a:cs typeface="Times New Roman" pitchFamily="18" charset="0"/>
              </a:rPr>
              <a:t>E’ per questo che vi sto chiamando posteri, capite? Siete i posteri del coronavirus.</a:t>
            </a:r>
          </a:p>
          <a:p>
            <a:pPr indent="0" algn="just">
              <a:buNone/>
            </a:pPr>
            <a:r>
              <a:rPr lang="it-IT" sz="5600" dirty="0" smtClean="0">
                <a:latin typeface="Times New Roman" pitchFamily="18" charset="0"/>
                <a:cs typeface="Times New Roman" pitchFamily="18" charset="0"/>
              </a:rPr>
              <a:t>Questo virus è stato mortale per moltissime persone.</a:t>
            </a:r>
          </a:p>
          <a:p>
            <a:pPr indent="0" algn="just">
              <a:buNone/>
            </a:pPr>
            <a:r>
              <a:rPr lang="it-IT" sz="5600" dirty="0" smtClean="0">
                <a:latin typeface="Times New Roman" pitchFamily="18" charset="0"/>
                <a:cs typeface="Times New Roman" pitchFamily="18" charset="0"/>
              </a:rPr>
              <a:t>Attualmente in Italia, ma anche in tanti altri paesi, le scuole e le università sono chiuse per questo virus.</a:t>
            </a:r>
          </a:p>
          <a:p>
            <a:pPr indent="0" algn="just">
              <a:buNone/>
            </a:pPr>
            <a:r>
              <a:rPr lang="it-IT" sz="5600" dirty="0" smtClean="0">
                <a:latin typeface="Times New Roman" pitchFamily="18" charset="0"/>
                <a:cs typeface="Times New Roman" pitchFamily="18" charset="0"/>
              </a:rPr>
              <a:t>Ormai non si può più uscire di casa o comunque, ci si può allontanare soltanto di 200 metri da essa.</a:t>
            </a:r>
          </a:p>
          <a:p>
            <a:pPr indent="0" algn="just">
              <a:buNone/>
            </a:pPr>
            <a:r>
              <a:rPr lang="it-IT" sz="5600" dirty="0" smtClean="0">
                <a:latin typeface="Times New Roman" pitchFamily="18" charset="0"/>
                <a:cs typeface="Times New Roman" pitchFamily="18" charset="0"/>
              </a:rPr>
              <a:t>Forse con tutta la tecnologia che abbiamo e che avete oggi non ve ne rendete conto, ma pensateci un attimo …  riuscireste a non uscire di casa per 2 mesi?</a:t>
            </a:r>
          </a:p>
          <a:p>
            <a:pPr indent="0" algn="just">
              <a:buNone/>
            </a:pPr>
            <a:r>
              <a:rPr lang="it-IT" sz="5600" dirty="0" smtClean="0">
                <a:latin typeface="Times New Roman" pitchFamily="18" charset="0"/>
                <a:cs typeface="Times New Roman" pitchFamily="18" charset="0"/>
              </a:rPr>
              <a:t>Esatto per 2 mesi perché noi siamo in quarantena dal 5 Marzo e ci resteremo fino a inizio Maggio, se</a:t>
            </a:r>
          </a:p>
          <a:p>
            <a:pPr indent="0" algn="just">
              <a:buNone/>
            </a:pPr>
            <a:r>
              <a:rPr lang="it-IT" sz="5600" dirty="0" smtClean="0">
                <a:latin typeface="Times New Roman" pitchFamily="18" charset="0"/>
                <a:cs typeface="Times New Roman" pitchFamily="18" charset="0"/>
              </a:rPr>
              <a:t>non di più.</a:t>
            </a:r>
          </a:p>
          <a:p>
            <a:pPr indent="0" algn="just">
              <a:buNone/>
            </a:pPr>
            <a:r>
              <a:rPr lang="it-IT" sz="5600" dirty="0" smtClean="0">
                <a:latin typeface="Times New Roman" pitchFamily="18" charset="0"/>
                <a:cs typeface="Times New Roman" pitchFamily="18" charset="0"/>
              </a:rPr>
              <a:t>Allora ci riuscireste? Io dico di no, perché è un po’ come se vi privassero della libertà e della possibilità</a:t>
            </a:r>
          </a:p>
          <a:p>
            <a:pPr indent="0" algn="just">
              <a:buNone/>
            </a:pPr>
            <a:r>
              <a:rPr lang="it-IT" sz="5600" dirty="0" smtClean="0">
                <a:latin typeface="Times New Roman" pitchFamily="18" charset="0"/>
                <a:cs typeface="Times New Roman" pitchFamily="18" charset="0"/>
              </a:rPr>
              <a:t>di vedere alcuni parenti o amici.</a:t>
            </a:r>
          </a:p>
          <a:p>
            <a:pPr indent="0" algn="just">
              <a:buNone/>
            </a:pPr>
            <a:r>
              <a:rPr lang="it-IT" sz="5600" dirty="0" smtClean="0">
                <a:latin typeface="Times New Roman" pitchFamily="18" charset="0"/>
                <a:cs typeface="Times New Roman" pitchFamily="18" charset="0"/>
              </a:rPr>
              <a:t>Infatti nel caso non lo sappiate “Stare in quarantena’’ significa restare nel proprio appartamento e non</a:t>
            </a:r>
          </a:p>
          <a:p>
            <a:pPr indent="0" algn="just">
              <a:buNone/>
            </a:pPr>
            <a:r>
              <a:rPr lang="it-IT" sz="5600" dirty="0" smtClean="0">
                <a:latin typeface="Times New Roman" pitchFamily="18" charset="0"/>
                <a:cs typeface="Times New Roman" pitchFamily="18" charset="0"/>
              </a:rPr>
              <a:t>muoversi di lì, come vi ho già detto prima.</a:t>
            </a:r>
          </a:p>
        </p:txBody>
      </p:sp>
      <p:sp>
        <p:nvSpPr>
          <p:cNvPr id="2" name="Titolo 1"/>
          <p:cNvSpPr>
            <a:spLocks noGrp="1"/>
          </p:cNvSpPr>
          <p:nvPr>
            <p:ph type="title"/>
          </p:nvPr>
        </p:nvSpPr>
        <p:spPr/>
        <p:txBody>
          <a:bodyPr/>
          <a:lstStyle/>
          <a:p>
            <a:r>
              <a:rPr lang="it-IT" dirty="0" smtClean="0"/>
              <a:t>Privati della libertà</a:t>
            </a:r>
            <a:endParaRPr lang="it-IT"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25000" lnSpcReduction="20000"/>
          </a:bodyPr>
          <a:lstStyle/>
          <a:p>
            <a:pPr indent="0" algn="just">
              <a:lnSpc>
                <a:spcPct val="120000"/>
              </a:lnSpc>
              <a:buNone/>
            </a:pPr>
            <a:r>
              <a:rPr lang="it-IT" sz="5600" dirty="0" smtClean="0">
                <a:latin typeface="Times New Roman" pitchFamily="18" charset="0"/>
                <a:cs typeface="Times New Roman" pitchFamily="18" charset="0"/>
              </a:rPr>
              <a:t>Potete vedere solo le persone con cui condividete la casa in quel momento e nessun’altro.</a:t>
            </a:r>
          </a:p>
          <a:p>
            <a:pPr indent="0" algn="just">
              <a:lnSpc>
                <a:spcPct val="120000"/>
              </a:lnSpc>
              <a:buNone/>
            </a:pPr>
            <a:r>
              <a:rPr lang="it-IT" sz="5600" dirty="0" smtClean="0">
                <a:latin typeface="Times New Roman" pitchFamily="18" charset="0"/>
                <a:cs typeface="Times New Roman" pitchFamily="18" charset="0"/>
              </a:rPr>
              <a:t>A questo punto forse vi starete chiedendo come si faccia a vivere e a restare in comunicazione con i</a:t>
            </a:r>
          </a:p>
          <a:p>
            <a:pPr indent="0" algn="just">
              <a:lnSpc>
                <a:spcPct val="120000"/>
              </a:lnSpc>
              <a:buNone/>
            </a:pPr>
            <a:r>
              <a:rPr lang="it-IT" sz="5600" dirty="0" smtClean="0">
                <a:latin typeface="Times New Roman" pitchFamily="18" charset="0"/>
                <a:cs typeface="Times New Roman" pitchFamily="18" charset="0"/>
              </a:rPr>
              <a:t>nostri parenti o con alcuni nostri conoscenti stretti.</a:t>
            </a:r>
          </a:p>
          <a:p>
            <a:pPr indent="0" algn="just">
              <a:lnSpc>
                <a:spcPct val="120000"/>
              </a:lnSpc>
              <a:buNone/>
            </a:pPr>
            <a:r>
              <a:rPr lang="it-IT" sz="5600" dirty="0" smtClean="0">
                <a:latin typeface="Times New Roman" pitchFamily="18" charset="0"/>
                <a:cs typeface="Times New Roman" pitchFamily="18" charset="0"/>
              </a:rPr>
              <a:t>Beh io penso che in questi casi la tecnologia aiuti molto, perché riusciamo a fare videochiamate o</a:t>
            </a:r>
          </a:p>
          <a:p>
            <a:pPr indent="0" algn="just">
              <a:lnSpc>
                <a:spcPct val="120000"/>
              </a:lnSpc>
              <a:buNone/>
            </a:pPr>
            <a:r>
              <a:rPr lang="it-IT" sz="5600" dirty="0" smtClean="0">
                <a:latin typeface="Times New Roman" pitchFamily="18" charset="0"/>
                <a:cs typeface="Times New Roman" pitchFamily="18" charset="0"/>
              </a:rPr>
              <a:t>semplici chiamate con coloro che conosciamo bene, ma che in situazione del genere ci sembra di non</a:t>
            </a:r>
          </a:p>
          <a:p>
            <a:pPr indent="0" algn="just">
              <a:lnSpc>
                <a:spcPct val="120000"/>
              </a:lnSpc>
              <a:buNone/>
            </a:pPr>
            <a:r>
              <a:rPr lang="it-IT" sz="5600" dirty="0" smtClean="0">
                <a:latin typeface="Times New Roman" pitchFamily="18" charset="0"/>
                <a:cs typeface="Times New Roman" pitchFamily="18" charset="0"/>
              </a:rPr>
              <a:t>conoscere, visti i cambiamenti che si possono assumere nell’arco di 2 mesi.</a:t>
            </a:r>
          </a:p>
          <a:p>
            <a:pPr indent="0" algn="just">
              <a:lnSpc>
                <a:spcPct val="120000"/>
              </a:lnSpc>
              <a:buNone/>
            </a:pPr>
            <a:r>
              <a:rPr lang="it-IT" sz="5600" dirty="0" smtClean="0">
                <a:latin typeface="Times New Roman" pitchFamily="18" charset="0"/>
                <a:cs typeface="Times New Roman" pitchFamily="18" charset="0"/>
              </a:rPr>
              <a:t>Grazie alla tecnologia, in questi casi, riusciamo anche a stare in contatto con i nostri professori e</a:t>
            </a:r>
          </a:p>
          <a:p>
            <a:pPr indent="0" algn="just">
              <a:lnSpc>
                <a:spcPct val="120000"/>
              </a:lnSpc>
              <a:buNone/>
            </a:pPr>
            <a:r>
              <a:rPr lang="it-IT" sz="5600" dirty="0" smtClean="0">
                <a:latin typeface="Times New Roman" pitchFamily="18" charset="0"/>
                <a:cs typeface="Times New Roman" pitchFamily="18" charset="0"/>
              </a:rPr>
              <a:t>compagni di classe facendo video lezioni nelle quali discutiamo di questi argomenti, ma allo stesso tempo andiamo avanti con il programma.</a:t>
            </a:r>
          </a:p>
          <a:p>
            <a:pPr indent="0" algn="just">
              <a:lnSpc>
                <a:spcPct val="120000"/>
              </a:lnSpc>
              <a:buNone/>
            </a:pPr>
            <a:endParaRPr lang="it-IT" sz="5600" dirty="0" smtClean="0">
              <a:latin typeface="Times New Roman" pitchFamily="18" charset="0"/>
              <a:cs typeface="Times New Roman" pitchFamily="18" charset="0"/>
            </a:endParaRPr>
          </a:p>
          <a:p>
            <a:pPr indent="0" algn="just">
              <a:lnSpc>
                <a:spcPct val="120000"/>
              </a:lnSpc>
              <a:buNone/>
            </a:pPr>
            <a:r>
              <a:rPr lang="it-IT" sz="5600" dirty="0" smtClean="0">
                <a:latin typeface="Times New Roman" pitchFamily="18" charset="0"/>
                <a:cs typeface="Times New Roman" pitchFamily="18" charset="0"/>
              </a:rPr>
              <a:t>E</a:t>
            </a:r>
            <a:r>
              <a:rPr lang="it-IT" sz="5600" dirty="0" smtClean="0">
                <a:latin typeface="Times New Roman" pitchFamily="18" charset="0"/>
                <a:cs typeface="Times New Roman" pitchFamily="18" charset="0"/>
              </a:rPr>
              <a:t>’ chiaro che non e’ la stessa cosa che essergli vicino e poter discutere vedendosi realmente i visi.</a:t>
            </a:r>
          </a:p>
          <a:p>
            <a:pPr indent="0" algn="just">
              <a:lnSpc>
                <a:spcPct val="120000"/>
              </a:lnSpc>
              <a:buNone/>
            </a:pPr>
            <a:endParaRPr lang="it-IT" sz="5600" dirty="0" smtClean="0">
              <a:latin typeface="Times New Roman" pitchFamily="18" charset="0"/>
              <a:cs typeface="Times New Roman" pitchFamily="18" charset="0"/>
            </a:endParaRPr>
          </a:p>
          <a:p>
            <a:pPr indent="0" algn="just">
              <a:lnSpc>
                <a:spcPct val="120000"/>
              </a:lnSpc>
              <a:buNone/>
            </a:pPr>
            <a:r>
              <a:rPr lang="it-IT" sz="5600" dirty="0" smtClean="0">
                <a:latin typeface="Times New Roman" pitchFamily="18" charset="0"/>
                <a:cs typeface="Times New Roman" pitchFamily="18" charset="0"/>
              </a:rPr>
              <a:t>Quindi </a:t>
            </a:r>
            <a:r>
              <a:rPr lang="it-IT" sz="5600" dirty="0" smtClean="0">
                <a:latin typeface="Times New Roman" pitchFamily="18" charset="0"/>
                <a:cs typeface="Times New Roman" pitchFamily="18" charset="0"/>
              </a:rPr>
              <a:t>a questo punto vi voglio dire una cosa: voi siete stati fortunati ad essere posteri di questo virus, ma se un giorno dovesse capitare a voi di ritrovarvi in una situazione del genere, anche se e’ difficile, cercate di seguire pienamente le regole che trasmettono nei vari social e nelle varie pubblicità televisive, perché in quei casi sarete anche voi a determinare il futuro dell’umanità, </a:t>
            </a:r>
            <a:r>
              <a:rPr lang="it-IT" sz="5600" dirty="0" smtClean="0">
                <a:latin typeface="Times New Roman" pitchFamily="18" charset="0"/>
                <a:cs typeface="Times New Roman" pitchFamily="18" charset="0"/>
              </a:rPr>
              <a:t> nel </a:t>
            </a:r>
            <a:r>
              <a:rPr lang="it-IT" sz="5600" dirty="0" smtClean="0">
                <a:latin typeface="Times New Roman" pitchFamily="18" charset="0"/>
                <a:cs typeface="Times New Roman" pitchFamily="18" charset="0"/>
              </a:rPr>
              <a:t>caso la questione dovesse essere grave.</a:t>
            </a:r>
          </a:p>
          <a:p>
            <a:pPr>
              <a:buNone/>
            </a:pPr>
            <a:r>
              <a:rPr lang="it-IT" sz="5600" dirty="0" smtClean="0">
                <a:latin typeface="Times New Roman" pitchFamily="18" charset="0"/>
                <a:cs typeface="Times New Roman" pitchFamily="18" charset="0"/>
              </a:rPr>
              <a:t>							</a:t>
            </a:r>
          </a:p>
          <a:p>
            <a:endParaRPr lang="it-IT" dirty="0"/>
          </a:p>
        </p:txBody>
      </p:sp>
      <p:sp>
        <p:nvSpPr>
          <p:cNvPr id="2" name="Titolo 1"/>
          <p:cNvSpPr>
            <a:spLocks noGrp="1"/>
          </p:cNvSpPr>
          <p:nvPr>
            <p:ph type="title"/>
          </p:nvPr>
        </p:nvSpPr>
        <p:spPr/>
        <p:txBody>
          <a:bodyPr/>
          <a:lstStyle/>
          <a:p>
            <a:r>
              <a:rPr lang="it-IT" dirty="0" smtClean="0"/>
              <a:t>Seguire pienamente le regole</a:t>
            </a:r>
            <a:endParaRPr lang="it-IT" dirty="0"/>
          </a:p>
        </p:txBody>
      </p:sp>
    </p:spTree>
  </p:cSld>
  <p:clrMapOvr>
    <a:masterClrMapping/>
  </p:clrMapOvr>
  <p:transition>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indent="0" algn="just">
              <a:buNone/>
            </a:pPr>
            <a:r>
              <a:rPr lang="it-IT" sz="1500" dirty="0">
                <a:latin typeface="Times New Roman" pitchFamily="18" charset="0"/>
                <a:cs typeface="Times New Roman" pitchFamily="18" charset="0"/>
              </a:rPr>
              <a:t>Ad esempio, una delle regole fondamentali che abbiamo noi attualmente con questo virus, è</a:t>
            </a:r>
            <a:r>
              <a:rPr lang="it-IT" sz="1500" dirty="0" smtClean="0">
                <a:latin typeface="Times New Roman" pitchFamily="18" charset="0"/>
                <a:cs typeface="Times New Roman" pitchFamily="18" charset="0"/>
              </a:rPr>
              <a:t> </a:t>
            </a:r>
            <a:r>
              <a:rPr lang="it-IT" sz="1500" dirty="0">
                <a:latin typeface="Times New Roman" pitchFamily="18" charset="0"/>
                <a:cs typeface="Times New Roman" pitchFamily="18" charset="0"/>
              </a:rPr>
              <a:t>quella di lavarsi spesso e bene le mani. Secondo </a:t>
            </a:r>
            <a:r>
              <a:rPr lang="it-IT" sz="1500" dirty="0" smtClean="0">
                <a:latin typeface="Times New Roman" pitchFamily="18" charset="0"/>
                <a:cs typeface="Times New Roman" pitchFamily="18" charset="0"/>
              </a:rPr>
              <a:t>me, </a:t>
            </a:r>
            <a:r>
              <a:rPr lang="it-IT" sz="1500" dirty="0">
                <a:latin typeface="Times New Roman" pitchFamily="18" charset="0"/>
                <a:cs typeface="Times New Roman" pitchFamily="18" charset="0"/>
              </a:rPr>
              <a:t>questa è</a:t>
            </a:r>
            <a:r>
              <a:rPr lang="it-IT" sz="1500" dirty="0" smtClean="0">
                <a:latin typeface="Times New Roman" pitchFamily="18" charset="0"/>
                <a:cs typeface="Times New Roman" pitchFamily="18" charset="0"/>
              </a:rPr>
              <a:t> </a:t>
            </a:r>
            <a:r>
              <a:rPr lang="it-IT" sz="1500" dirty="0">
                <a:latin typeface="Times New Roman" pitchFamily="18" charset="0"/>
                <a:cs typeface="Times New Roman" pitchFamily="18" charset="0"/>
              </a:rPr>
              <a:t>una regola importante, che va rispettata, ma della quale non dobbiamo fare un abuso, </a:t>
            </a:r>
            <a:r>
              <a:rPr lang="it-IT" sz="1500" dirty="0" smtClean="0">
                <a:latin typeface="Times New Roman" pitchFamily="18" charset="0"/>
                <a:cs typeface="Times New Roman" pitchFamily="18" charset="0"/>
              </a:rPr>
              <a:t>perché </a:t>
            </a:r>
            <a:r>
              <a:rPr lang="it-IT" sz="1500" dirty="0">
                <a:latin typeface="Times New Roman" pitchFamily="18" charset="0"/>
                <a:cs typeface="Times New Roman" pitchFamily="18" charset="0"/>
              </a:rPr>
              <a:t>ci dobbiamo sempre ricordare che </a:t>
            </a:r>
            <a:r>
              <a:rPr lang="it-IT" sz="1500" dirty="0" smtClean="0">
                <a:latin typeface="Times New Roman" pitchFamily="18" charset="0"/>
                <a:cs typeface="Times New Roman" pitchFamily="18" charset="0"/>
              </a:rPr>
              <a:t>l’acqua è </a:t>
            </a:r>
            <a:r>
              <a:rPr lang="it-IT" sz="1500" dirty="0">
                <a:latin typeface="Times New Roman" pitchFamily="18" charset="0"/>
                <a:cs typeface="Times New Roman" pitchFamily="18" charset="0"/>
              </a:rPr>
              <a:t>il </a:t>
            </a:r>
            <a:r>
              <a:rPr lang="it-IT" sz="1500" dirty="0" smtClean="0">
                <a:latin typeface="Times New Roman" pitchFamily="18" charset="0"/>
                <a:cs typeface="Times New Roman" pitchFamily="18" charset="0"/>
              </a:rPr>
              <a:t>più </a:t>
            </a:r>
            <a:r>
              <a:rPr lang="it-IT" sz="1500" dirty="0">
                <a:latin typeface="Times New Roman" pitchFamily="18" charset="0"/>
                <a:cs typeface="Times New Roman" pitchFamily="18" charset="0"/>
              </a:rPr>
              <a:t>grande </a:t>
            </a:r>
            <a:r>
              <a:rPr lang="it-IT" sz="1500" dirty="0" smtClean="0">
                <a:latin typeface="Times New Roman" pitchFamily="18" charset="0"/>
                <a:cs typeface="Times New Roman" pitchFamily="18" charset="0"/>
              </a:rPr>
              <a:t>bene di cui abbiamo bisogno </a:t>
            </a:r>
            <a:r>
              <a:rPr lang="it-IT" sz="1500" dirty="0">
                <a:latin typeface="Times New Roman" pitchFamily="18" charset="0"/>
                <a:cs typeface="Times New Roman" pitchFamily="18" charset="0"/>
              </a:rPr>
              <a:t>ogni giorno per vivere.</a:t>
            </a:r>
          </a:p>
          <a:p>
            <a:pPr indent="0" algn="just">
              <a:buNone/>
            </a:pPr>
            <a:r>
              <a:rPr lang="it-IT" sz="1500" dirty="0">
                <a:latin typeface="Times New Roman" pitchFamily="18" charset="0"/>
                <a:cs typeface="Times New Roman" pitchFamily="18" charset="0"/>
              </a:rPr>
              <a:t>Se dovesse capitarvi un giorno una cosa del genere discutetene con la vostra famiglia, visto che sono le uniche persone con le quali potete confidarvi e maturare. </a:t>
            </a:r>
          </a:p>
          <a:p>
            <a:pPr indent="0" algn="just">
              <a:buNone/>
            </a:pPr>
            <a:r>
              <a:rPr lang="it-IT" sz="1500" dirty="0">
                <a:latin typeface="Times New Roman" pitchFamily="18" charset="0"/>
                <a:cs typeface="Times New Roman" pitchFamily="18" charset="0"/>
              </a:rPr>
              <a:t>Infatti, per me, uno dei pochi lati positive di questa faccenda, </a:t>
            </a:r>
            <a:r>
              <a:rPr lang="it-IT" sz="1500" dirty="0" smtClean="0">
                <a:latin typeface="Times New Roman" pitchFamily="18" charset="0"/>
                <a:cs typeface="Times New Roman" pitchFamily="18" charset="0"/>
              </a:rPr>
              <a:t>è il </a:t>
            </a:r>
            <a:r>
              <a:rPr lang="it-IT" sz="1500" dirty="0">
                <a:latin typeface="Times New Roman" pitchFamily="18" charset="0"/>
                <a:cs typeface="Times New Roman" pitchFamily="18" charset="0"/>
              </a:rPr>
              <a:t>fatto di poter vedere maggiormente la mia famiglia, visto che prima, col fatto che i genitori lavoravano ed io andavo a </a:t>
            </a:r>
            <a:r>
              <a:rPr lang="it-IT" sz="1500" dirty="0" smtClean="0">
                <a:latin typeface="Times New Roman" pitchFamily="18" charset="0"/>
                <a:cs typeface="Times New Roman" pitchFamily="18" charset="0"/>
              </a:rPr>
              <a:t>scuola, </a:t>
            </a:r>
            <a:r>
              <a:rPr lang="it-IT" sz="1500" dirty="0">
                <a:latin typeface="Times New Roman" pitchFamily="18" charset="0"/>
                <a:cs typeface="Times New Roman" pitchFamily="18" charset="0"/>
              </a:rPr>
              <a:t>stavamo insieme solo poche ore al giorno. </a:t>
            </a:r>
          </a:p>
          <a:p>
            <a:pPr indent="0" algn="just">
              <a:buNone/>
            </a:pPr>
            <a:r>
              <a:rPr lang="it-IT" sz="1500" dirty="0">
                <a:latin typeface="Times New Roman" pitchFamily="18" charset="0"/>
                <a:cs typeface="Times New Roman" pitchFamily="18" charset="0"/>
              </a:rPr>
              <a:t>Un’ultima cosa e poi vi lascio liberi da questa lettera: </a:t>
            </a:r>
          </a:p>
          <a:p>
            <a:pPr indent="0" algn="just">
              <a:buNone/>
            </a:pPr>
            <a:r>
              <a:rPr lang="it-IT" sz="1500" dirty="0">
                <a:latin typeface="Times New Roman" pitchFamily="18" charset="0"/>
                <a:cs typeface="Times New Roman" pitchFamily="18" charset="0"/>
              </a:rPr>
              <a:t>nel nostro caso sembra che il virus sia partito dalla Cina. Se nel vostro ipotetico caso dovesse venire da un determinato paese, non iniziate a offendere queste persone, </a:t>
            </a:r>
            <a:r>
              <a:rPr lang="it-IT" sz="1500" dirty="0" smtClean="0">
                <a:latin typeface="Times New Roman" pitchFamily="18" charset="0"/>
                <a:cs typeface="Times New Roman" pitchFamily="18" charset="0"/>
              </a:rPr>
              <a:t>perché </a:t>
            </a:r>
            <a:r>
              <a:rPr lang="it-IT" sz="1500" dirty="0">
                <a:latin typeface="Times New Roman" pitchFamily="18" charset="0"/>
                <a:cs typeface="Times New Roman" pitchFamily="18" charset="0"/>
              </a:rPr>
              <a:t>nessuno </a:t>
            </a:r>
            <a:r>
              <a:rPr lang="it-IT" sz="1500" dirty="0" smtClean="0">
                <a:latin typeface="Times New Roman" pitchFamily="18" charset="0"/>
                <a:cs typeface="Times New Roman" pitchFamily="18" charset="0"/>
              </a:rPr>
              <a:t>è colpevole </a:t>
            </a:r>
            <a:r>
              <a:rPr lang="it-IT" sz="1500" dirty="0">
                <a:latin typeface="Times New Roman" pitchFamily="18" charset="0"/>
                <a:cs typeface="Times New Roman" pitchFamily="18" charset="0"/>
              </a:rPr>
              <a:t>della nascita di un virus, anzi se dovesse succedere una cosa simile incoraggiate e </a:t>
            </a:r>
            <a:r>
              <a:rPr lang="it-IT" sz="1500" dirty="0" smtClean="0">
                <a:latin typeface="Times New Roman" pitchFamily="18" charset="0"/>
                <a:cs typeface="Times New Roman" pitchFamily="18" charset="0"/>
              </a:rPr>
              <a:t>tranquillizzate </a:t>
            </a:r>
            <a:r>
              <a:rPr lang="it-IT" sz="1500" dirty="0">
                <a:latin typeface="Times New Roman" pitchFamily="18" charset="0"/>
                <a:cs typeface="Times New Roman" pitchFamily="18" charset="0"/>
              </a:rPr>
              <a:t>la gente da dove </a:t>
            </a:r>
            <a:r>
              <a:rPr lang="it-IT" sz="1500" dirty="0" smtClean="0">
                <a:latin typeface="Times New Roman" pitchFamily="18" charset="0"/>
                <a:cs typeface="Times New Roman" pitchFamily="18" charset="0"/>
              </a:rPr>
              <a:t>è partito </a:t>
            </a:r>
            <a:r>
              <a:rPr lang="it-IT" sz="1500" dirty="0">
                <a:latin typeface="Times New Roman" pitchFamily="18" charset="0"/>
                <a:cs typeface="Times New Roman" pitchFamily="18" charset="0"/>
              </a:rPr>
              <a:t>tutto, </a:t>
            </a:r>
            <a:r>
              <a:rPr lang="it-IT" sz="1500" dirty="0" smtClean="0">
                <a:latin typeface="Times New Roman" pitchFamily="18" charset="0"/>
                <a:cs typeface="Times New Roman" pitchFamily="18" charset="0"/>
              </a:rPr>
              <a:t>perché loro </a:t>
            </a:r>
            <a:r>
              <a:rPr lang="it-IT" sz="1500" dirty="0">
                <a:latin typeface="Times New Roman" pitchFamily="18" charset="0"/>
                <a:cs typeface="Times New Roman" pitchFamily="18" charset="0"/>
              </a:rPr>
              <a:t>non hanno </a:t>
            </a:r>
            <a:r>
              <a:rPr lang="it-IT" sz="1500" dirty="0" smtClean="0">
                <a:latin typeface="Times New Roman" pitchFamily="18" charset="0"/>
                <a:cs typeface="Times New Roman" pitchFamily="18" charset="0"/>
              </a:rPr>
              <a:t>responsabilità. </a:t>
            </a:r>
            <a:endParaRPr lang="it-IT" sz="1500" dirty="0">
              <a:latin typeface="Times New Roman" pitchFamily="18" charset="0"/>
              <a:cs typeface="Times New Roman" pitchFamily="18" charset="0"/>
            </a:endParaRPr>
          </a:p>
          <a:p>
            <a:pPr indent="0" algn="just">
              <a:buNone/>
            </a:pPr>
            <a:r>
              <a:rPr lang="it-IT" sz="1500" dirty="0">
                <a:latin typeface="Times New Roman" pitchFamily="18" charset="0"/>
                <a:cs typeface="Times New Roman" pitchFamily="18" charset="0"/>
              </a:rPr>
              <a:t>Nel caso succedesse una cosa del genere nel vostro periodo di vita scrivete magari una lettera alle persone del futuro che potrebbero vivere questa esperienza</a:t>
            </a:r>
            <a:r>
              <a:rPr lang="it-IT" sz="1500" dirty="0" smtClean="0">
                <a:latin typeface="Times New Roman" pitchFamily="18" charset="0"/>
                <a:cs typeface="Times New Roman" pitchFamily="18" charset="0"/>
              </a:rPr>
              <a:t>.</a:t>
            </a:r>
          </a:p>
          <a:p>
            <a:pPr>
              <a:buNone/>
            </a:pPr>
            <a:r>
              <a:rPr lang="it-IT" sz="1500" dirty="0" smtClean="0">
                <a:latin typeface="Times New Roman" pitchFamily="18" charset="0"/>
                <a:cs typeface="Times New Roman" pitchFamily="18" charset="0"/>
              </a:rPr>
              <a:t>						</a:t>
            </a:r>
            <a:r>
              <a:rPr lang="it-IT" dirty="0" smtClean="0"/>
              <a:t>	</a:t>
            </a:r>
            <a:r>
              <a:rPr lang="it-IT" sz="2200" dirty="0" smtClean="0"/>
              <a:t>Tommaso Trabucco</a:t>
            </a:r>
            <a:endParaRPr lang="it-IT" sz="2200" dirty="0"/>
          </a:p>
          <a:p>
            <a:pPr>
              <a:buNone/>
            </a:pPr>
            <a:endParaRPr lang="it-IT" dirty="0"/>
          </a:p>
        </p:txBody>
      </p:sp>
      <p:sp>
        <p:nvSpPr>
          <p:cNvPr id="2" name="Titolo 1"/>
          <p:cNvSpPr>
            <a:spLocks noGrp="1"/>
          </p:cNvSpPr>
          <p:nvPr>
            <p:ph type="title"/>
          </p:nvPr>
        </p:nvSpPr>
        <p:spPr/>
        <p:txBody>
          <a:bodyPr/>
          <a:lstStyle/>
          <a:p>
            <a:r>
              <a:rPr lang="it-IT" dirty="0" smtClean="0"/>
              <a:t>Nessuno è colpevole</a:t>
            </a:r>
            <a:endParaRPr lang="it-IT" dirty="0"/>
          </a:p>
        </p:txBody>
      </p:sp>
    </p:spTree>
  </p:cSld>
  <p:clrMapOvr>
    <a:masterClrMapping/>
  </p:clrMapOvr>
  <p:transition>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descr="images (2).jpg"/>
          <p:cNvPicPr>
            <a:picLocks noGrp="1" noChangeAspect="1"/>
          </p:cNvPicPr>
          <p:nvPr>
            <p:ph idx="1"/>
          </p:nvPr>
        </p:nvPicPr>
        <p:blipFill>
          <a:blip r:embed="rId2"/>
          <a:stretch>
            <a:fillRect/>
          </a:stretch>
        </p:blipFill>
        <p:spPr>
          <a:xfrm>
            <a:off x="1401946" y="2357430"/>
            <a:ext cx="6027574" cy="3709276"/>
          </a:xfrm>
        </p:spPr>
      </p:pic>
      <p:sp>
        <p:nvSpPr>
          <p:cNvPr id="2" name="Titolo 1"/>
          <p:cNvSpPr>
            <a:spLocks noGrp="1"/>
          </p:cNvSpPr>
          <p:nvPr>
            <p:ph type="title"/>
          </p:nvPr>
        </p:nvSpPr>
        <p:spPr/>
        <p:txBody>
          <a:bodyPr/>
          <a:lstStyle/>
          <a:p>
            <a:r>
              <a:rPr lang="it-IT" dirty="0" smtClean="0"/>
              <a:t>Un </a:t>
            </a:r>
            <a:r>
              <a:rPr lang="it-IT" dirty="0" err="1" smtClean="0"/>
              <a:t>pens</a:t>
            </a:r>
            <a:r>
              <a:rPr lang="it-IT" dirty="0" smtClean="0"/>
              <a:t>     Un pensiero per i </a:t>
            </a:r>
            <a:endParaRPr lang="it-IT" dirty="0"/>
          </a:p>
        </p:txBody>
      </p:sp>
      <p:pic>
        <p:nvPicPr>
          <p:cNvPr id="5" name="Immagine 4" descr="images (3).jpg"/>
          <p:cNvPicPr>
            <a:picLocks noChangeAspect="1"/>
          </p:cNvPicPr>
          <p:nvPr/>
        </p:nvPicPr>
        <p:blipFill>
          <a:blip r:embed="rId3"/>
          <a:stretch>
            <a:fillRect/>
          </a:stretch>
        </p:blipFill>
        <p:spPr>
          <a:xfrm>
            <a:off x="500034" y="285728"/>
            <a:ext cx="1857388" cy="1040137"/>
          </a:xfrm>
          <a:prstGeom prst="rect">
            <a:avLst/>
          </a:prstGeom>
        </p:spPr>
      </p:pic>
      <p:pic>
        <p:nvPicPr>
          <p:cNvPr id="6" name="Immagine 5" descr="images (1).jpg"/>
          <p:cNvPicPr>
            <a:picLocks noChangeAspect="1"/>
          </p:cNvPicPr>
          <p:nvPr/>
        </p:nvPicPr>
        <p:blipFill>
          <a:blip r:embed="rId4"/>
          <a:stretch>
            <a:fillRect/>
          </a:stretch>
        </p:blipFill>
        <p:spPr>
          <a:xfrm>
            <a:off x="6715140" y="357166"/>
            <a:ext cx="2143140" cy="1126877"/>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indent="0" algn="just">
              <a:buNone/>
            </a:pPr>
            <a:r>
              <a:rPr lang="it-IT" dirty="0"/>
              <a:t/>
            </a:r>
            <a:br>
              <a:rPr lang="it-IT" dirty="0"/>
            </a:br>
            <a:r>
              <a:rPr lang="it-IT" dirty="0"/>
              <a:t>Benvenuti a questo messaggio posteri!</a:t>
            </a:r>
            <a:br>
              <a:rPr lang="it-IT" dirty="0"/>
            </a:br>
            <a:r>
              <a:rPr lang="it-IT" dirty="0"/>
              <a:t>Ora vi </a:t>
            </a:r>
            <a:r>
              <a:rPr lang="it-IT" dirty="0" smtClean="0"/>
              <a:t>parlerò </a:t>
            </a:r>
            <a:r>
              <a:rPr lang="it-IT" dirty="0"/>
              <a:t>della situazione che stiamo vivendo adesso qui in Italia</a:t>
            </a:r>
            <a:r>
              <a:rPr lang="it-IT" dirty="0" smtClean="0"/>
              <a:t>. Per </a:t>
            </a:r>
            <a:r>
              <a:rPr lang="it-IT" dirty="0" smtClean="0"/>
              <a:t>ora l‘Italia </a:t>
            </a:r>
            <a:r>
              <a:rPr lang="it-IT" dirty="0"/>
              <a:t>è il secondo paese con </a:t>
            </a:r>
            <a:r>
              <a:rPr lang="it-IT" dirty="0" smtClean="0"/>
              <a:t>più </a:t>
            </a:r>
            <a:r>
              <a:rPr lang="it-IT" dirty="0" smtClean="0"/>
              <a:t>casi, siamo </a:t>
            </a:r>
            <a:r>
              <a:rPr lang="it-IT" dirty="0"/>
              <a:t>oltre a 101.000 di persone </a:t>
            </a:r>
            <a:r>
              <a:rPr lang="it-IT" dirty="0" smtClean="0"/>
              <a:t>contagiate</a:t>
            </a:r>
            <a:r>
              <a:rPr lang="it-IT" dirty="0" smtClean="0"/>
              <a:t>.. non </a:t>
            </a:r>
            <a:r>
              <a:rPr lang="it-IT" dirty="0"/>
              <a:t>si sa quando si </a:t>
            </a:r>
            <a:r>
              <a:rPr lang="it-IT" dirty="0" smtClean="0"/>
              <a:t>fermerà, </a:t>
            </a:r>
            <a:r>
              <a:rPr lang="it-IT" dirty="0"/>
              <a:t>ma girano voci di aver trovato una medicina </a:t>
            </a:r>
            <a:r>
              <a:rPr lang="it-IT" dirty="0" smtClean="0"/>
              <a:t>adatta </a:t>
            </a:r>
            <a:r>
              <a:rPr lang="it-IT" dirty="0"/>
              <a:t>a questo virus chiamato COVID-19</a:t>
            </a:r>
            <a:r>
              <a:rPr lang="it-IT" dirty="0" smtClean="0"/>
              <a:t>...</a:t>
            </a:r>
          </a:p>
          <a:p>
            <a:pPr indent="0" algn="just">
              <a:buNone/>
            </a:pPr>
            <a:r>
              <a:rPr lang="it-IT" dirty="0"/>
              <a:t>S</a:t>
            </a:r>
            <a:r>
              <a:rPr lang="it-IT" dirty="0" smtClean="0"/>
              <a:t>iamo </a:t>
            </a:r>
            <a:r>
              <a:rPr lang="it-IT" dirty="0"/>
              <a:t>in quarantena fino al 3 </a:t>
            </a:r>
            <a:r>
              <a:rPr lang="it-IT" dirty="0" smtClean="0"/>
              <a:t>aprile, </a:t>
            </a:r>
            <a:r>
              <a:rPr lang="it-IT" dirty="0"/>
              <a:t>ma ora che sta ancora peggiorando hanno ancora prolungato fino al 2 </a:t>
            </a:r>
            <a:r>
              <a:rPr lang="it-IT" dirty="0" smtClean="0"/>
              <a:t>maggio …</a:t>
            </a:r>
            <a:endParaRPr lang="it-IT" dirty="0" smtClean="0"/>
          </a:p>
          <a:p>
            <a:pPr indent="0" algn="just">
              <a:buNone/>
            </a:pPr>
            <a:r>
              <a:rPr lang="it-IT" dirty="0"/>
              <a:t>C</a:t>
            </a:r>
            <a:r>
              <a:rPr lang="it-IT" dirty="0" smtClean="0"/>
              <a:t>i </a:t>
            </a:r>
            <a:r>
              <a:rPr lang="it-IT" dirty="0"/>
              <a:t>consente di restare sempre a casa ma per motivi di necessità e urgenza possono solo uscire 1 </a:t>
            </a:r>
            <a:r>
              <a:rPr lang="it-IT" dirty="0" smtClean="0"/>
              <a:t>o </a:t>
            </a:r>
            <a:r>
              <a:rPr lang="it-IT" dirty="0"/>
              <a:t>2 persone della famiglia..</a:t>
            </a:r>
          </a:p>
          <a:p>
            <a:pPr>
              <a:buNone/>
            </a:pPr>
            <a:endParaRPr lang="it-IT" dirty="0" smtClean="0"/>
          </a:p>
          <a:p>
            <a:pPr>
              <a:buNone/>
            </a:pPr>
            <a:r>
              <a:rPr lang="it-IT" dirty="0"/>
              <a:t> </a:t>
            </a:r>
            <a:r>
              <a:rPr lang="it-IT" dirty="0" smtClean="0"/>
              <a:t>						Giorgia </a:t>
            </a:r>
            <a:r>
              <a:rPr lang="it-IT" dirty="0" err="1"/>
              <a:t>A</a:t>
            </a:r>
            <a:r>
              <a:rPr lang="it-IT" dirty="0" err="1" smtClean="0"/>
              <a:t>legria</a:t>
            </a:r>
            <a:r>
              <a:rPr lang="it-IT" dirty="0" smtClean="0"/>
              <a:t/>
            </a:r>
            <a:br>
              <a:rPr lang="it-IT" dirty="0" smtClean="0"/>
            </a:br>
            <a:endParaRPr lang="it-IT" dirty="0"/>
          </a:p>
        </p:txBody>
      </p:sp>
      <p:sp>
        <p:nvSpPr>
          <p:cNvPr id="2" name="Titolo 1"/>
          <p:cNvSpPr>
            <a:spLocks noGrp="1"/>
          </p:cNvSpPr>
          <p:nvPr>
            <p:ph type="title"/>
          </p:nvPr>
        </p:nvSpPr>
        <p:spPr/>
        <p:txBody>
          <a:bodyPr/>
          <a:lstStyle/>
          <a:p>
            <a:r>
              <a:rPr lang="it-IT" dirty="0" smtClean="0"/>
              <a:t>Non si sa quando si fermerà</a:t>
            </a:r>
            <a:endParaRPr lang="it-IT" dirty="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indent="0" algn="just">
              <a:buNone/>
            </a:pPr>
            <a:r>
              <a:rPr lang="it-IT" dirty="0" smtClean="0"/>
              <a:t>Il coronavirus, o Covid-19, si chiama così perché il virus ha un aspetto simile </a:t>
            </a:r>
            <a:r>
              <a:rPr lang="it-IT" dirty="0" smtClean="0"/>
              <a:t>ad </a:t>
            </a:r>
            <a:r>
              <a:rPr lang="it-IT" dirty="0" smtClean="0"/>
              <a:t>una corona se osservato al microscopio.</a:t>
            </a:r>
          </a:p>
          <a:p>
            <a:pPr indent="0" algn="just">
              <a:buNone/>
            </a:pPr>
            <a:r>
              <a:rPr lang="it-IT" dirty="0" smtClean="0"/>
              <a:t>Questa è una malattia infettiva con gli stessi sintomi di una normale influenza, però, spesso causa gravi difficoltà respiratorie che, in alcuni casi, può portare al decesso del paziente. Il Covid-19 si palesa in Cina, in una grande metropoli; si pensa che sia stato trasmesso da un pipistrello ad un pangolino, un piccolo formichiere squamoso, che a sua volta l'ha trasmesso all'uomo. Il coronavirus si è diffuso molto velocemente in tutto il mondo, ma soprattutto in Italia perché non c'è stata una risposta a questa malattia immediata e perché il mondo scientifico non si aspettava una così veloce diffusione dovuta ad un altissimo livello di contagiosità. Negli ultimi giorni è stata dichiarata la pandemia; nella classifica degli stati con maggior numero di contagiati al primo posto troviamo gli Stati Uniti, mentre, per quanto riguarda la classifica dei deceduti, al</a:t>
            </a:r>
          </a:p>
          <a:p>
            <a:pPr indent="0" algn="just">
              <a:buNone/>
            </a:pPr>
            <a:r>
              <a:rPr lang="it-IT" dirty="0" smtClean="0"/>
              <a:t>primo posto c'è l' Italia.</a:t>
            </a:r>
          </a:p>
          <a:p>
            <a:pPr>
              <a:buNone/>
            </a:pPr>
            <a:endParaRPr lang="it-IT" dirty="0" smtClean="0"/>
          </a:p>
          <a:p>
            <a:pPr>
              <a:buNone/>
            </a:pPr>
            <a:endParaRPr lang="it-IT" dirty="0"/>
          </a:p>
        </p:txBody>
      </p:sp>
      <p:sp>
        <p:nvSpPr>
          <p:cNvPr id="2" name="Titolo 1"/>
          <p:cNvSpPr>
            <a:spLocks noGrp="1"/>
          </p:cNvSpPr>
          <p:nvPr>
            <p:ph type="title"/>
          </p:nvPr>
        </p:nvSpPr>
        <p:spPr/>
        <p:txBody>
          <a:bodyPr/>
          <a:lstStyle/>
          <a:p>
            <a:r>
              <a:rPr lang="it-IT" dirty="0" smtClean="0"/>
              <a:t>Una situazione molto grave</a:t>
            </a:r>
            <a:endParaRPr lang="it-IT" dirty="0"/>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pPr indent="0" algn="just">
              <a:buNone/>
            </a:pPr>
            <a:r>
              <a:rPr lang="it-IT" dirty="0" smtClean="0"/>
              <a:t>In Italia, i maggiori focolai si trovano nelle regioni settentrionali e centrali. Per cercare di limitare la diffusione </a:t>
            </a:r>
            <a:r>
              <a:rPr lang="it-IT" dirty="0" smtClean="0"/>
              <a:t>dell'epidemia, </a:t>
            </a:r>
            <a:r>
              <a:rPr lang="it-IT" dirty="0" smtClean="0"/>
              <a:t>il governo ha posto limiti molto severi al contatto umano. Attualmente, infatti, siamo tutti in quarantena, valida in tutto il paese. Questo quarantena consiste nel rimanere in casa ed uscire solo per motivi di prima necessità quali le visite mediche e fare la spesa; inoltre, per uscire si deve usare la mascherina, i guanti, il gel igienizzante per le mani, evitare di toccare il viso, perché il Covid-19 si trasmette per via aerea, e un’ autocertificazione dove si dichiara la non positività al virus.</a:t>
            </a:r>
          </a:p>
          <a:p>
            <a:pPr indent="0" algn="just">
              <a:buNone/>
            </a:pPr>
            <a:r>
              <a:rPr lang="it-IT" dirty="0" smtClean="0"/>
              <a:t>Io passo questi giorni di quarantena a studiare e a giocare fuori in giardino con mio fratello. Secondo me, questa è una situazione molto grave e bisogna rispettare le norme che ci dice lo Stato. Personalmente non sono d'accordo con la scritta "Andrà tutto </a:t>
            </a:r>
            <a:r>
              <a:rPr lang="it-IT" dirty="0" smtClean="0"/>
              <a:t>bene“, perché </a:t>
            </a:r>
            <a:r>
              <a:rPr lang="it-IT" dirty="0" smtClean="0"/>
              <a:t>non mi sembra rispettoso delle migliaia di persone morte in questi giorni a causa del coronavirus. La quarantena, però, oltre ad avere degli aspetti negativi perché non si può uscire e non si possono avere contatti umani, ha anche degli aspetti positivi come, per esempio, sviluppare le abilità in cucina e passare più tempo con la propria famiglia.</a:t>
            </a:r>
          </a:p>
          <a:p>
            <a:pPr>
              <a:buNone/>
            </a:pPr>
            <a:r>
              <a:rPr lang="it-IT" dirty="0" smtClean="0"/>
              <a:t> 							</a:t>
            </a:r>
            <a:r>
              <a:rPr lang="it-IT" sz="2900" dirty="0" smtClean="0"/>
              <a:t>Matilde Bertini</a:t>
            </a:r>
          </a:p>
          <a:p>
            <a:endParaRPr lang="it-IT" dirty="0"/>
          </a:p>
        </p:txBody>
      </p:sp>
      <p:sp>
        <p:nvSpPr>
          <p:cNvPr id="2" name="Titolo 1"/>
          <p:cNvSpPr>
            <a:spLocks noGrp="1"/>
          </p:cNvSpPr>
          <p:nvPr>
            <p:ph type="title"/>
          </p:nvPr>
        </p:nvSpPr>
        <p:spPr/>
        <p:txBody>
          <a:bodyPr/>
          <a:lstStyle/>
          <a:p>
            <a:r>
              <a:rPr lang="it-IT" dirty="0" smtClean="0"/>
              <a:t>Rispettare le norme</a:t>
            </a:r>
            <a:endParaRPr lang="it-IT" dirty="0"/>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pPr indent="0" algn="just">
              <a:buNone/>
            </a:pPr>
            <a:r>
              <a:rPr lang="it-IT" dirty="0" smtClean="0"/>
              <a:t/>
            </a:r>
            <a:br>
              <a:rPr lang="it-IT" dirty="0" smtClean="0"/>
            </a:br>
            <a:r>
              <a:rPr lang="it-IT" dirty="0" smtClean="0">
                <a:latin typeface="Times New Roman" pitchFamily="18" charset="0"/>
                <a:cs typeface="Times New Roman" pitchFamily="18" charset="0"/>
              </a:rPr>
              <a:t>Il mio messaggio che vorrei lasciare ai posteri è che bisogna godersi al meglio ogni singolo giorno con le persone che ci stanno vicino.</a:t>
            </a:r>
          </a:p>
          <a:p>
            <a:pPr indent="0" algn="just">
              <a:buNone/>
            </a:pPr>
            <a:r>
              <a:rPr lang="it-IT" dirty="0" smtClean="0">
                <a:latin typeface="Times New Roman" pitchFamily="18" charset="0"/>
                <a:cs typeface="Times New Roman" pitchFamily="18" charset="0"/>
              </a:rPr>
              <a:t>Questa esperienza ha dei lati positivi(stare più tempo in famiglia, avere più tempo in una giornata ecc … ecc …), ma gli aspetti negativi purtroppo prevalgono:</a:t>
            </a:r>
          </a:p>
          <a:p>
            <a:pPr indent="0" algn="just">
              <a:buNone/>
            </a:pPr>
            <a:r>
              <a:rPr lang="it-IT" dirty="0" smtClean="0">
                <a:latin typeface="Times New Roman" pitchFamily="18" charset="0"/>
                <a:cs typeface="Times New Roman" pitchFamily="18" charset="0"/>
              </a:rPr>
              <a:t>non possiamo vedere i nostri cari, siamo costretti a rimanere nelle nostre abitazioni, questa quarantena non ha un tempo determinato e il coronavirus sta causando milioni di vittime in tutto il mondo.</a:t>
            </a:r>
          </a:p>
          <a:p>
            <a:pPr indent="0" algn="just">
              <a:buNone/>
            </a:pPr>
            <a:r>
              <a:rPr lang="it-IT" dirty="0" smtClean="0">
                <a:latin typeface="Times New Roman" pitchFamily="18" charset="0"/>
                <a:cs typeface="Times New Roman" pitchFamily="18" charset="0"/>
              </a:rPr>
              <a:t>Quest’ultimo ha stravolte le nostre vite, la nostra “routine”, molte delle nostre abitudini sono andate perdute.</a:t>
            </a:r>
          </a:p>
          <a:p>
            <a:pPr indent="0" algn="just">
              <a:buNone/>
            </a:pPr>
            <a:r>
              <a:rPr lang="it-IT" dirty="0" smtClean="0">
                <a:latin typeface="Times New Roman" pitchFamily="18" charset="0"/>
                <a:cs typeface="Times New Roman" pitchFamily="18" charset="0"/>
              </a:rPr>
              <a:t>Questo è il messaggio che voglio lasciare ai miei posteri,perché se mai vi dovreste ritrovare in una situazione del genere dovete sapere che </a:t>
            </a:r>
          </a:p>
          <a:p>
            <a:pPr indent="0">
              <a:buNone/>
            </a:pPr>
            <a:r>
              <a:rPr lang="it-IT" sz="4400" dirty="0" smtClean="0">
                <a:latin typeface="Lucida Calligraphy" pitchFamily="66" charset="0"/>
              </a:rPr>
              <a:t>“andrà tutto bene!”</a:t>
            </a:r>
          </a:p>
          <a:p>
            <a:pPr>
              <a:buNone/>
            </a:pPr>
            <a:r>
              <a:rPr lang="it-IT" dirty="0" smtClean="0"/>
              <a:t/>
            </a:r>
            <a:br>
              <a:rPr lang="it-IT" dirty="0" smtClean="0"/>
            </a:br>
            <a:r>
              <a:rPr lang="it-IT" dirty="0" smtClean="0"/>
              <a:t>							</a:t>
            </a:r>
            <a:r>
              <a:rPr lang="it-IT" dirty="0" smtClean="0"/>
              <a:t>Milo Bizzarri</a:t>
            </a:r>
            <a:endParaRPr lang="it-IT" dirty="0" smtClean="0"/>
          </a:p>
          <a:p>
            <a:pPr>
              <a:buNone/>
            </a:pPr>
            <a:r>
              <a:rPr lang="it-IT" dirty="0" smtClean="0"/>
              <a:t/>
            </a:r>
            <a:br>
              <a:rPr lang="it-IT" dirty="0" smtClean="0"/>
            </a:br>
            <a:endParaRPr lang="it-IT" dirty="0"/>
          </a:p>
        </p:txBody>
      </p:sp>
      <p:sp>
        <p:nvSpPr>
          <p:cNvPr id="2" name="Titolo 1"/>
          <p:cNvSpPr>
            <a:spLocks noGrp="1"/>
          </p:cNvSpPr>
          <p:nvPr>
            <p:ph type="title"/>
          </p:nvPr>
        </p:nvSpPr>
        <p:spPr/>
        <p:txBody>
          <a:bodyPr/>
          <a:lstStyle/>
          <a:p>
            <a:r>
              <a:rPr lang="it-IT" dirty="0" smtClean="0"/>
              <a:t>Andrà tutto bene!</a:t>
            </a:r>
            <a:endParaRPr lang="it-IT" dirty="0"/>
          </a:p>
        </p:txBody>
      </p:sp>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indent="0" algn="just">
              <a:lnSpc>
                <a:spcPct val="120000"/>
              </a:lnSpc>
              <a:buNone/>
            </a:pPr>
            <a:r>
              <a:rPr lang="it-IT" dirty="0" smtClean="0"/>
              <a:t>A causa di un virus chiamato “ covid-19 “, l’Europa, soprattutto Italia e Spagna,sono state messe in quarantena. Il virus sta dilagando in quasi tutte le parti del mondo. Una cosa importante da tener presente è il fatto che il virus è stato riscontrato per la prima volta in Cina, che adesso sta cercando di risollevare l’economia a causa delle grandi perdite subite. Al momento il numero dei morti nel mondo ammonta a 30 mila, mentre in Italia sono circa 10.700. A causa del fatto che è un virus con una capacità infettiva abbastanza alta, le scuole e gli altri edifici pubblici (tranne i supermercati) sono stati chiusi e le persone sono obbligate a restare in casa e ad uscire solo se muniti di mascherina. </a:t>
            </a:r>
          </a:p>
          <a:p>
            <a:pPr indent="0" algn="just">
              <a:lnSpc>
                <a:spcPct val="120000"/>
              </a:lnSpc>
              <a:buNone/>
            </a:pPr>
            <a:r>
              <a:rPr lang="it-IT" dirty="0" smtClean="0"/>
              <a:t>È piuttosto stressante! </a:t>
            </a:r>
          </a:p>
          <a:p>
            <a:pPr>
              <a:buNone/>
            </a:pPr>
            <a:r>
              <a:rPr lang="it-IT" dirty="0" smtClean="0"/>
              <a:t>							Vera Cecchi</a:t>
            </a:r>
            <a:br>
              <a:rPr lang="it-IT" dirty="0" smtClean="0"/>
            </a:br>
            <a:endParaRPr lang="it-IT" dirty="0"/>
          </a:p>
        </p:txBody>
      </p:sp>
      <p:sp>
        <p:nvSpPr>
          <p:cNvPr id="2" name="Titolo 1"/>
          <p:cNvSpPr>
            <a:spLocks noGrp="1"/>
          </p:cNvSpPr>
          <p:nvPr>
            <p:ph type="title"/>
          </p:nvPr>
        </p:nvSpPr>
        <p:spPr/>
        <p:txBody>
          <a:bodyPr/>
          <a:lstStyle/>
          <a:p>
            <a:r>
              <a:rPr lang="it-IT" dirty="0" smtClean="0"/>
              <a:t>È piuttosto stressante!</a:t>
            </a:r>
            <a:endParaRPr lang="it-IT" dirty="0"/>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62500" lnSpcReduction="20000"/>
          </a:bodyPr>
          <a:lstStyle/>
          <a:p>
            <a:pPr algn="just">
              <a:buNone/>
            </a:pPr>
            <a:r>
              <a:rPr lang="it-IT" dirty="0" smtClean="0"/>
              <a:t>In questi giorni nei quali non si può fare a meno di stare a casa, io e tutte le</a:t>
            </a:r>
          </a:p>
          <a:p>
            <a:pPr algn="just">
              <a:buNone/>
            </a:pPr>
            <a:r>
              <a:rPr lang="it-IT" dirty="0" smtClean="0"/>
              <a:t>persone al mondo abbiamo una diversa percezione del tempo. Di sicuro abbiamo più</a:t>
            </a:r>
          </a:p>
          <a:p>
            <a:pPr algn="just">
              <a:buNone/>
            </a:pPr>
            <a:r>
              <a:rPr lang="it-IT" dirty="0" smtClean="0"/>
              <a:t>tempo da dedicare a noi stessi e alla nostra famiglia, ai nostri animali, piante ed</a:t>
            </a:r>
          </a:p>
          <a:p>
            <a:pPr algn="just">
              <a:buNone/>
            </a:pPr>
            <a:r>
              <a:rPr lang="it-IT" dirty="0" smtClean="0"/>
              <a:t>anche ai nostri hobby...a me per esempio disegnare o stare con i miei nonni a</a:t>
            </a:r>
          </a:p>
          <a:p>
            <a:pPr algn="just">
              <a:buNone/>
            </a:pPr>
            <a:r>
              <a:rPr lang="it-IT" dirty="0" smtClean="0"/>
              <a:t>guardare la televisione con Bonolis e </a:t>
            </a:r>
            <a:r>
              <a:rPr lang="it-IT" dirty="0" err="1" smtClean="0"/>
              <a:t>Laurenti</a:t>
            </a:r>
            <a:r>
              <a:rPr lang="it-IT" dirty="0" smtClean="0"/>
              <a:t> un po’ mi distrae da questa brutta</a:t>
            </a:r>
          </a:p>
          <a:p>
            <a:pPr algn="just">
              <a:buNone/>
            </a:pPr>
            <a:r>
              <a:rPr lang="it-IT" dirty="0" smtClean="0"/>
              <a:t>situazione, oppure la sera guardare Harry Potter con la mia famiglia ed il mio</a:t>
            </a:r>
          </a:p>
          <a:p>
            <a:pPr algn="just">
              <a:buNone/>
            </a:pPr>
            <a:r>
              <a:rPr lang="it-IT" dirty="0" smtClean="0"/>
              <a:t>cane. Tutti questi santi giorni mi sento per videochiamata con le mie migliori</a:t>
            </a:r>
          </a:p>
          <a:p>
            <a:pPr algn="just">
              <a:buNone/>
            </a:pPr>
            <a:r>
              <a:rPr lang="it-IT" dirty="0" smtClean="0"/>
              <a:t>amiche: Vera, Beatrice, Ludovica e mi manca tanto non poterle abbracciare, forse è la</a:t>
            </a:r>
          </a:p>
          <a:p>
            <a:pPr algn="just">
              <a:buNone/>
            </a:pPr>
            <a:r>
              <a:rPr lang="it-IT" dirty="0" smtClean="0"/>
              <a:t>distanza che ci divide ma comunque la nostra amicizia è forte ed insostituibile:</a:t>
            </a:r>
          </a:p>
          <a:p>
            <a:pPr algn="just">
              <a:buNone/>
            </a:pPr>
            <a:r>
              <a:rPr lang="it-IT" dirty="0" smtClean="0"/>
              <a:t>siamo come sorelle. Vorrei dire a voi che leggerete queste parole: il covid-19 ci ha</a:t>
            </a:r>
          </a:p>
          <a:p>
            <a:pPr algn="just">
              <a:buNone/>
            </a:pPr>
            <a:r>
              <a:rPr lang="it-IT" dirty="0" smtClean="0"/>
              <a:t>riuniti tutti infatti la Russia, la Cina, Cuba e l'Albania ci hanno dato una mano</a:t>
            </a:r>
          </a:p>
          <a:p>
            <a:pPr algn="just">
              <a:buNone/>
            </a:pPr>
            <a:r>
              <a:rPr lang="it-IT" dirty="0" smtClean="0"/>
              <a:t>perché noi italiani siamo messi veramente male con centinaia e centinaia di</a:t>
            </a:r>
          </a:p>
          <a:p>
            <a:pPr algn="just">
              <a:buNone/>
            </a:pPr>
            <a:r>
              <a:rPr lang="it-IT" dirty="0" smtClean="0"/>
              <a:t>deceduti al giorno ed oltretutto loro non fanno parte della nostra cosiddetta</a:t>
            </a:r>
          </a:p>
          <a:p>
            <a:pPr algn="just">
              <a:buNone/>
            </a:pPr>
            <a:r>
              <a:rPr lang="it-IT" dirty="0" smtClean="0"/>
              <a:t>"famiglia" che sarebbe l' Unione Europea.</a:t>
            </a:r>
          </a:p>
          <a:p>
            <a:pPr algn="just">
              <a:buNone/>
            </a:pPr>
            <a:r>
              <a:rPr lang="it-IT" dirty="0" err="1" smtClean="0"/>
              <a:t>P.S</a:t>
            </a:r>
            <a:r>
              <a:rPr lang="it-IT" dirty="0" smtClean="0"/>
              <a:t>:  non aspettate una pandemia per accorgervi di quello che avete!</a:t>
            </a:r>
          </a:p>
          <a:p>
            <a:pPr>
              <a:buNone/>
            </a:pPr>
            <a:r>
              <a:rPr lang="it-IT" dirty="0" smtClean="0"/>
              <a:t>							</a:t>
            </a:r>
            <a:r>
              <a:rPr lang="it-IT" sz="2900" dirty="0" smtClean="0"/>
              <a:t>Camilla </a:t>
            </a:r>
            <a:r>
              <a:rPr lang="it-IT" sz="2900" dirty="0" err="1" smtClean="0"/>
              <a:t>Cerisoli</a:t>
            </a:r>
            <a:endParaRPr lang="it-IT" sz="2900" dirty="0"/>
          </a:p>
        </p:txBody>
      </p:sp>
      <p:sp>
        <p:nvSpPr>
          <p:cNvPr id="2" name="Titolo 1"/>
          <p:cNvSpPr>
            <a:spLocks noGrp="1"/>
          </p:cNvSpPr>
          <p:nvPr>
            <p:ph type="title"/>
          </p:nvPr>
        </p:nvSpPr>
        <p:spPr/>
        <p:txBody>
          <a:bodyPr>
            <a:normAutofit fontScale="90000"/>
          </a:bodyPr>
          <a:lstStyle/>
          <a:p>
            <a:r>
              <a:rPr lang="it-IT" dirty="0" smtClean="0"/>
              <a:t>Non aspettate una pandemia per accorgervi di quello che avete!!!!</a:t>
            </a:r>
            <a:endParaRPr lang="it-IT" dirty="0"/>
          </a:p>
        </p:txBody>
      </p:sp>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47500" lnSpcReduction="20000"/>
          </a:bodyPr>
          <a:lstStyle/>
          <a:p>
            <a:pPr algn="just">
              <a:buNone/>
            </a:pPr>
            <a:r>
              <a:rPr lang="it-IT" dirty="0" smtClean="0"/>
              <a:t>Le parole che per me identificano questo periodo di pandemia sono senza dubbio</a:t>
            </a:r>
          </a:p>
          <a:p>
            <a:pPr algn="just">
              <a:buNone/>
            </a:pPr>
            <a:r>
              <a:rPr lang="it-IT" dirty="0" smtClean="0"/>
              <a:t>CAMBIAMENTO e RALLENTARE.</a:t>
            </a:r>
          </a:p>
          <a:p>
            <a:pPr algn="just">
              <a:buNone/>
            </a:pPr>
            <a:r>
              <a:rPr lang="it-IT" dirty="0" smtClean="0"/>
              <a:t>I motivi sono vari....</a:t>
            </a:r>
          </a:p>
          <a:p>
            <a:pPr algn="just">
              <a:buNone/>
            </a:pPr>
            <a:r>
              <a:rPr lang="it-IT" dirty="0" smtClean="0"/>
              <a:t>Questo virus ha sicuramente CAMBIATO le nostre vite, ci ha costretti tra le mura di casa se pur</a:t>
            </a:r>
          </a:p>
          <a:p>
            <a:pPr algn="just">
              <a:buNone/>
            </a:pPr>
            <a:r>
              <a:rPr lang="it-IT" dirty="0" smtClean="0"/>
              <a:t>insieme ai nostri affetti più cari....</a:t>
            </a:r>
          </a:p>
          <a:p>
            <a:pPr algn="just">
              <a:buNone/>
            </a:pPr>
            <a:r>
              <a:rPr lang="it-IT" dirty="0" smtClean="0"/>
              <a:t>Il Coronavirus ha CAMBIATO le nostre abitudini e ci ha costretti a RALLENTARE.</a:t>
            </a:r>
          </a:p>
          <a:p>
            <a:pPr algn="just">
              <a:buNone/>
            </a:pPr>
            <a:r>
              <a:rPr lang="it-IT" dirty="0" smtClean="0"/>
              <a:t>Di solito la nostra vita scorre molto frettolosamente e non abbiamo quasi mai il tempo di riflettere,</a:t>
            </a:r>
          </a:p>
          <a:p>
            <a:pPr algn="just">
              <a:buNone/>
            </a:pPr>
            <a:r>
              <a:rPr lang="it-IT" dirty="0" smtClean="0"/>
              <a:t>di fermarci un attimo per pensare....</a:t>
            </a:r>
          </a:p>
          <a:p>
            <a:pPr algn="just">
              <a:buNone/>
            </a:pPr>
            <a:r>
              <a:rPr lang="it-IT" dirty="0" smtClean="0"/>
              <a:t>Credo che da questa esperienza tremenda ne usciremo tutti comunque CAMBIATI....stiamo</a:t>
            </a:r>
          </a:p>
          <a:p>
            <a:pPr algn="just">
              <a:buNone/>
            </a:pPr>
            <a:r>
              <a:rPr lang="it-IT" dirty="0" smtClean="0"/>
              <a:t>imparando ad apprezzare cose che prima davamo per scontate: l’intimità di una chiacchierata tra</a:t>
            </a:r>
          </a:p>
          <a:p>
            <a:pPr algn="just">
              <a:buNone/>
            </a:pPr>
            <a:r>
              <a:rPr lang="it-IT" dirty="0" smtClean="0"/>
              <a:t>sorelle, la gioia di una serata in famiglia, il divertimento nel cucinare tutti insieme, il piacere di</a:t>
            </a:r>
          </a:p>
          <a:p>
            <a:pPr algn="just">
              <a:buNone/>
            </a:pPr>
            <a:r>
              <a:rPr lang="it-IT" dirty="0" smtClean="0"/>
              <a:t>riunirsi sempre tutti a tavola...</a:t>
            </a:r>
          </a:p>
          <a:p>
            <a:pPr algn="just">
              <a:buNone/>
            </a:pPr>
            <a:r>
              <a:rPr lang="it-IT" dirty="0" smtClean="0"/>
              <a:t>Questo virus ci ha costretti a RALLENTARE e a farci capire che le cose che ora ci mancano di più</a:t>
            </a:r>
          </a:p>
          <a:p>
            <a:pPr algn="just">
              <a:buNone/>
            </a:pPr>
            <a:r>
              <a:rPr lang="it-IT" dirty="0" smtClean="0"/>
              <a:t>sono le cose più semplici che prima non riuscivamo ad apprezzare: una passeggiata, un</a:t>
            </a:r>
          </a:p>
          <a:p>
            <a:pPr algn="just">
              <a:buNone/>
            </a:pPr>
            <a:r>
              <a:rPr lang="it-IT" dirty="0" smtClean="0"/>
              <a:t>abbraccio, una giornata di sole all’aria aperta............</a:t>
            </a:r>
          </a:p>
          <a:p>
            <a:pPr algn="just">
              <a:buNone/>
            </a:pPr>
            <a:r>
              <a:rPr lang="it-IT" dirty="0" smtClean="0"/>
              <a:t>Spero che le persone, me compresa, non dimentichino, quando la vita riprenderà la sua corsa, che</a:t>
            </a:r>
          </a:p>
          <a:p>
            <a:pPr algn="just">
              <a:buNone/>
            </a:pPr>
            <a:r>
              <a:rPr lang="it-IT" dirty="0" smtClean="0"/>
              <a:t>è necessario RALLENTARE e spero che gli effetti di questo CAMBIAMENTO vengano conservati</a:t>
            </a:r>
          </a:p>
          <a:p>
            <a:pPr algn="just">
              <a:buNone/>
            </a:pPr>
            <a:r>
              <a:rPr lang="it-IT" dirty="0" smtClean="0"/>
              <a:t>da tutti noi per sempre, in modo da non farci più dimenticare quali sono le cose che contano</a:t>
            </a:r>
          </a:p>
          <a:p>
            <a:pPr algn="just">
              <a:buNone/>
            </a:pPr>
            <a:r>
              <a:rPr lang="it-IT" dirty="0" smtClean="0"/>
              <a:t>davvero nella vita!					</a:t>
            </a:r>
            <a:r>
              <a:rPr lang="it-IT" sz="3800" dirty="0" smtClean="0"/>
              <a:t>Ludovica Delfino</a:t>
            </a:r>
            <a:endParaRPr lang="it-IT" sz="3800" dirty="0"/>
          </a:p>
        </p:txBody>
      </p:sp>
      <p:sp>
        <p:nvSpPr>
          <p:cNvPr id="2" name="Titolo 1"/>
          <p:cNvSpPr>
            <a:spLocks noGrp="1"/>
          </p:cNvSpPr>
          <p:nvPr>
            <p:ph type="title"/>
          </p:nvPr>
        </p:nvSpPr>
        <p:spPr/>
        <p:txBody>
          <a:bodyPr/>
          <a:lstStyle/>
          <a:p>
            <a:r>
              <a:rPr lang="it-IT" dirty="0" smtClean="0"/>
              <a:t>CAMBIARE E RALLENTARE</a:t>
            </a:r>
            <a:endParaRPr lang="it-IT" dirty="0"/>
          </a:p>
        </p:txBody>
      </p:sp>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rta">
  <a:themeElements>
    <a:clrScheme name="Carta">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Cart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rta">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365</TotalTime>
  <Words>3699</Words>
  <Application>Microsoft Office PowerPoint</Application>
  <PresentationFormat>Presentazione su schermo (4:3)</PresentationFormat>
  <Paragraphs>203</Paragraphs>
  <Slides>27</Slides>
  <Notes>0</Notes>
  <HiddenSlides>0</HiddenSlides>
  <MMClips>0</MMClips>
  <ScaleCrop>false</ScaleCrop>
  <HeadingPairs>
    <vt:vector size="4" baseType="variant">
      <vt:variant>
        <vt:lpstr>Tema</vt:lpstr>
      </vt:variant>
      <vt:variant>
        <vt:i4>1</vt:i4>
      </vt:variant>
      <vt:variant>
        <vt:lpstr>Titoli diapositive</vt:lpstr>
      </vt:variant>
      <vt:variant>
        <vt:i4>27</vt:i4>
      </vt:variant>
    </vt:vector>
  </HeadingPairs>
  <TitlesOfParts>
    <vt:vector size="28" baseType="lpstr">
      <vt:lpstr>Carta</vt:lpstr>
      <vt:lpstr>MESSAGGIO AI POSTERI</vt:lpstr>
      <vt:lpstr> RIFLESSIONE </vt:lpstr>
      <vt:lpstr>Non si sa quando si fermerà</vt:lpstr>
      <vt:lpstr>Una situazione molto grave</vt:lpstr>
      <vt:lpstr>Rispettare le norme</vt:lpstr>
      <vt:lpstr>Andrà tutto bene!</vt:lpstr>
      <vt:lpstr>È piuttosto stressante!</vt:lpstr>
      <vt:lpstr>Non aspettate una pandemia per accorgervi di quello che avete!!!!</vt:lpstr>
      <vt:lpstr>CAMBIARE E RALLENTARE</vt:lpstr>
      <vt:lpstr>STATE ATTENTI E SEGUITE LE INDICAZIONI</vt:lpstr>
      <vt:lpstr>Il mondo è bloccato e chissà quando tornerà a girare …          Tommaso Garzella </vt:lpstr>
      <vt:lpstr>E’ UNA GUERRA SENZA BOMBARDAMENTI E CASE DISTRUTTE</vt:lpstr>
      <vt:lpstr>Posteri …</vt:lpstr>
      <vt:lpstr>VIVETE SEMPRE A TESTA ALTA!</vt:lpstr>
      <vt:lpstr>Come sarà il mondo dopo?</vt:lpstr>
      <vt:lpstr>FATE MEGLIO!</vt:lpstr>
      <vt:lpstr>Attenzione e Saggezza                     Benedetta Mirra</vt:lpstr>
      <vt:lpstr>RISCHIARE LA VITA PER SALVARNE ALTRE</vt:lpstr>
      <vt:lpstr>Non sembrava pericoloso</vt:lpstr>
      <vt:lpstr>UN NEMICO INVISIBILE</vt:lpstr>
      <vt:lpstr>L’IMPORTANZA DELLE PICCOLE COSE</vt:lpstr>
      <vt:lpstr>VIVI AL MEGLIO SEMPRE!</vt:lpstr>
      <vt:lpstr>PERIODO STRANO</vt:lpstr>
      <vt:lpstr>Privati della libertà</vt:lpstr>
      <vt:lpstr>Seguire pienamente le regole</vt:lpstr>
      <vt:lpstr>Nessuno è colpevole</vt:lpstr>
      <vt:lpstr>Un pens     Un pensiero per 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MESSAGGIO AI POSTERI</dc:title>
  <dc:creator>Cristina</dc:creator>
  <cp:lastModifiedBy>Cristina</cp:lastModifiedBy>
  <cp:revision>50</cp:revision>
  <dcterms:created xsi:type="dcterms:W3CDTF">2020-04-21T16:21:13Z</dcterms:created>
  <dcterms:modified xsi:type="dcterms:W3CDTF">2020-05-02T09:47:49Z</dcterms:modified>
</cp:coreProperties>
</file>